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7" r:id="rId11"/>
    <p:sldId id="258" r:id="rId6"/>
    <p:sldId id="259" r:id="rId12"/>
    <p:sldId id="260" r:id="rId13"/>
    <p:sldId id="261" r:id="rId14"/>
    <p:sldId id="262" r:id="rId15"/>
    <p:sldId id="263" r:id="rId16"/>
    <p:sldId id="264" r:id="rId17"/>
    <p:sldId id="265" r:id="rId18"/>
    <p:sldId id="266" r:id="rId19"/>
    <p:sldId id="267" r:id="rId20"/>
    <p:sldId id="268" r:id="rId21"/>
    <p:sldId id="269" r:id="rId22"/>
    <p:sldId id="270" r:id="rId23"/>
  </p:sldIdLst>
  <p:sldSz cy="5143500" cx="9144000"/>
  <p:notesSz cx="6858000" cy="9144000"/>
  <p:embeddedFontLst>
    <p:embeddedFont>
      <p:font typeface="Proxima Nova"/>
      <p:regular r:id="rId7"/>
      <p:bold r:id="rId8"/>
      <p:italic r:id="rId9"/>
      <p:boldItalic r:id="rId1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slide" Target="slides/slide2.xml"/><Relationship Id="rId7" Type="http://schemas.openxmlformats.org/officeDocument/2006/relationships/font" Target="fonts/ProximaNova-regular.fntdata"/><Relationship Id="rId8" Type="http://schemas.openxmlformats.org/officeDocument/2006/relationships/font" Target="fonts/ProximaNova-bold.fntdata"/><Relationship Id="rId9" Type="http://schemas.openxmlformats.org/officeDocument/2006/relationships/font" Target="fonts/ProximaNova-italic.fntdata"/><Relationship Id="rId10" Type="http://schemas.openxmlformats.org/officeDocument/2006/relationships/font" Target="fonts/ProximaNova-boldItalic.fntdata"/><Relationship Id="rId11" Type="http://schemas.openxmlformats.org/officeDocument/2006/relationships/slide" Target="slides/slide1.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Artificial Intelligence, or AI, encompasses the replication of human intelligence by machines. Over time, AI has progressed from simple rule-based systems to advanced neural networks, driving innovations across industries with applications in automation, data analysis, and optimization.</a:t>
            </a:r>
          </a:p>
        </p:txBody>
      </p:sp>
    </p:spTree>
  </p:cSld>
  <p:clrMapOvr>
    <a:masterClrMapping/>
  </p:clrMapOvr>
</p:notes>
</file>

<file path=ppt/notesSlides/notesSlide1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Future trends in AI focus on enhancing transparency, accountability, and technological advancements. Explainable AI, AI regulation frameworks, and the exploration of Quantum AI represent key developments shaping the future of AI. By prioritizing ethical guidelines and embracing emerging technologies, the AI landscape can evolve sustainably and responsibly.</a:t>
            </a:r>
          </a:p>
        </p:txBody>
      </p:sp>
    </p:spTree>
  </p:cSld>
  <p:clrMapOvr>
    <a:masterClrMapping/>
  </p:clrMapOvr>
</p:notes>
</file>

<file path=ppt/notesSlides/notesSlide1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Navigating the future of AI involves addressing complex challenges related to transparency, security, and the potential for technological singularity. By promoting transparency in AI operations, bolstering security measures, and engaging in discussions about ethical AI development, stakeholders can proactively manage risks and ensure the responsible advancement of AI technology.</a:t>
            </a:r>
          </a:p>
        </p:txBody>
      </p:sp>
    </p:spTree>
  </p:cSld>
  <p:clrMapOvr>
    <a:masterClrMapping/>
  </p:clrMapOvr>
</p:notes>
</file>

<file path=ppt/notesSlides/notesSlide1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In conclusion, shaping the future of AI demands a strategic and proactive approach to address ethical, technical, and societal challenges. By embracing responsible AI practices, fostering innovation, and engaging in collaborative initiatives, stakeholders can work towards a future where AI contributes positively to society and fosters human progress.</a:t>
            </a:r>
          </a:p>
        </p:txBody>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Artificial Intelligence can be categorized into Narrow AI, designed for specialized tasks, General AI with human-like cognitive abilities, and Superintelligent AI, which surpasses human intelligence. Each type poses unique challenges and opportunities for innovation and societal impact.</a:t>
            </a:r>
          </a:p>
        </p:txBody>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AI technologies such as Machine Learning, Neural Networks, and Natural Language Processing are fundamental to AI applications. Machine Learning allows systems to improve performance based on data, Neural Networks mimic the brain's processing, and Natural Language Processing enhances human-computer interaction through language understanding.</a:t>
            </a:r>
          </a:p>
        </p:txBody>
      </p:sp>
    </p:spTree>
  </p:cSld>
  <p:clrMapOvr>
    <a:masterClrMapping/>
  </p:clrMapOvr>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Ethical considerations in AI play a significant role in shaping responsible AI development and deployment. Addressing bias, privacy concerns, and establishing accountability are key pillars in ensuring ethical AI outcomes. By prioritizing fairness, data protection, and transparency, organizations can build AI systems that align with societal values and ethical standards.</a:t>
            </a:r>
          </a:p>
        </p:txBody>
      </p:sp>
    </p:spTree>
  </p:cSld>
  <p:clrMapOvr>
    <a:masterClrMapping/>
  </p:clrMapOvr>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The integration of AI and automation presents both opportunities and challenges for organizations and society. While AI can enhance efficiency and productivity, it also raises concerns about job displacement and workforce transitions. By proactively addressing these challenges and focusing on reskilling initiatives, organizations can leverage AI to drive innovation and sustainable growth.</a:t>
            </a:r>
          </a:p>
        </p:txBody>
      </p:sp>
    </p:spTree>
  </p:cSld>
  <p:clrMapOvr>
    <a:masterClrMapping/>
  </p:clrMapOvr>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AI technology has transformative potential in healthcare, revolutionizing diagnostic processes, treatment approaches, and healthcare operations. By enhancing diagnostic accuracy, personalizing treatments, and optimizing management tasks, AI can improve patient care quality and healthcare system efficiency.</a:t>
            </a:r>
          </a:p>
        </p:txBody>
      </p:sp>
    </p:spTree>
  </p:cSld>
  <p:clrMapOvr>
    <a:masterClrMapping/>
  </p:clrMapOvr>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AI applications in finance, such as algorithmic trading, fraud detection, and risk management, are reshaping the industry landscape. By leveraging AI technology to optimize trading strategies, enhance fraud detection, and improve risk assessment, financial institutions can achieve greater efficiency, security, and competitive advantage.</a:t>
            </a:r>
          </a:p>
        </p:txBody>
      </p:sp>
    </p:spTree>
  </p:cSld>
  <p:clrMapOvr>
    <a:masterClrMapping/>
  </p:clrMapOvr>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AI integration in education is transforming teaching and learning practices, offering personalized learning experiences, student support services, and administrative efficiencies. By leveraging AI technology for personalized learning platforms, student assistance tools, and administrative automation, educational institutions can enhance student outcomes and streamline administrative processes.</a:t>
            </a:r>
          </a:p>
        </p:txBody>
      </p:sp>
    </p:spTree>
  </p:cSld>
  <p:clrMapOvr>
    <a:masterClrMapping/>
  </p:clrMapOvr>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1"/>
          </p:nvPr>
        </p:nvSpPr>
        <p:spPr/>
        <p:txBody>
          <a:bodyPr/>
          <a:lstStyle/>
          <a:p>
            <a:r>
              <a:t>AI's impact on creativity extends to diverse fields such as art, music, and literature, where AI algorithms participate in artistic creation, musical composition, and literary text generation. The fusion of AI technology with creative disciplines opens up new possibilities for innovation and collaboration in creative expression.</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 name="Shape 54"/>
        <p:cNvGrpSpPr/>
        <p:nvPr/>
      </p:nvGrpSpPr>
      <p:grpSpPr>
        <a:xfrm>
          <a:off x="0" y="0"/>
          <a:ext cx="0" cy="0"/>
          <a:chOff x="0" y="0"/>
          <a:chExt cx="0" cy="0"/>
        </a:xfrm>
      </p:grpSpPr>
      <p:sp>
        <p:nvSpPr>
          <p:cNvPr id="55" name="Google Shape;55;p11"/>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7" name="Shape 57"/>
        <p:cNvGrpSpPr/>
        <p:nvPr/>
      </p:nvGrpSpPr>
      <p:grpSpPr>
        <a:xfrm>
          <a:off x="0" y="0"/>
          <a:ext cx="0" cy="0"/>
          <a:chOff x="0" y="0"/>
          <a:chExt cx="0" cy="0"/>
        </a:xfrm>
      </p:grpSpPr>
      <p:sp>
        <p:nvSpPr>
          <p:cNvPr id="58" name="Google Shape;58;p12"/>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2"/>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60" name="Google Shape;60;p12"/>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 name="Shape 62"/>
        <p:cNvGrpSpPr/>
        <p:nvPr/>
      </p:nvGrpSpPr>
      <p:grpSpPr>
        <a:xfrm>
          <a:off x="0" y="0"/>
          <a:ext cx="0" cy="0"/>
          <a:chOff x="0" y="0"/>
          <a:chExt cx="0" cy="0"/>
        </a:xfrm>
      </p:grpSpPr>
      <p:sp>
        <p:nvSpPr>
          <p:cNvPr id="63" name="Google Shape;63;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3" name="Shape 13"/>
        <p:cNvGrpSpPr/>
        <p:nvPr/>
      </p:nvGrpSpPr>
      <p:grpSpPr>
        <a:xfrm>
          <a:off x="0" y="0"/>
          <a:ext cx="0" cy="0"/>
          <a:chOff x="0" y="0"/>
          <a:chExt cx="0" cy="0"/>
        </a:xfrm>
      </p:grpSpPr>
      <p:cxnSp>
        <p:nvCxnSpPr>
          <p:cNvPr id="14" name="Google Shape;14;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5" name="Google Shape;15;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txBox="1"/>
          <p:nvPr>
            <p:ph type="title"/>
          </p:nvPr>
        </p:nvSpPr>
        <p:spPr>
          <a:xfrm>
            <a:off x="311700" y="1402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 name="Google Shape;20;p4"/>
          <p:cNvSpPr txBox="1"/>
          <p:nvPr>
            <p:ph idx="1" type="body"/>
          </p:nvPr>
        </p:nvSpPr>
        <p:spPr>
          <a:xfrm>
            <a:off x="311700" y="1304875"/>
            <a:ext cx="8520600" cy="34164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indent="0" lvl="0" marL="0" rtl="0" algn="r">
              <a:spcBef>
                <a:spcPts val="0"/>
              </a:spcBef>
              <a:spcAft>
                <a:spcPts val="0"/>
              </a:spcAft>
              <a:buNone/>
            </a:pPr>
            <a:fld id="{00000000-1234-1234-1234-123412341234}" type="slidenum">
              <a:rPr lang="en"/>
              <a:t>‹#›</a:t>
            </a:fld>
            <a:endParaRPr/>
          </a:p>
        </p:txBody>
      </p:sp>
      <p:sp>
        <p:nvSpPr>
          <p:cNvPr id="22" name="Google Shape;22;p4"/>
          <p:cNvSpPr txBox="1"/>
          <p:nvPr>
            <p:ph idx="2" type="subTitle"/>
          </p:nvPr>
        </p:nvSpPr>
        <p:spPr>
          <a:xfrm>
            <a:off x="387975" y="789025"/>
            <a:ext cx="8520600" cy="833100"/>
          </a:xfrm>
          <a:prstGeom prst="rect">
            <a:avLst/>
          </a:prstGeom>
        </p:spPr>
        <p:txBody>
          <a:bodyPr anchorCtr="0" anchor="t" bIns="91425" lIns="91425" spcFirstLastPara="1" rIns="91425" wrap="square" tIns="91425">
            <a:normAutofit/>
          </a:bodyPr>
          <a:lstStyle>
            <a:lvl1pPr lvl="0">
              <a:spcBef>
                <a:spcPts val="0"/>
              </a:spcBef>
              <a:spcAft>
                <a:spcPts val="0"/>
              </a:spcAft>
              <a:buSzPts val="15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_AND_BODY_1">
    <p:spTree>
      <p:nvGrpSpPr>
        <p:cNvPr id="23" name="Shape 23"/>
        <p:cNvGrpSpPr/>
        <p:nvPr/>
      </p:nvGrpSpPr>
      <p:grpSpPr>
        <a:xfrm>
          <a:off x="0" y="0"/>
          <a:ext cx="0" cy="0"/>
          <a:chOff x="0" y="0"/>
          <a:chExt cx="0" cy="0"/>
        </a:xfrm>
      </p:grpSpPr>
      <p:sp>
        <p:nvSpPr>
          <p:cNvPr id="24" name="Google Shape;24;p5"/>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5"/>
          <p:cNvSpPr txBox="1"/>
          <p:nvPr>
            <p:ph type="title"/>
          </p:nvPr>
        </p:nvSpPr>
        <p:spPr>
          <a:xfrm>
            <a:off x="311700" y="1402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 name="Google Shape;26;p5"/>
          <p:cNvSpPr txBox="1"/>
          <p:nvPr>
            <p:ph idx="1" type="body"/>
          </p:nvPr>
        </p:nvSpPr>
        <p:spPr>
          <a:xfrm>
            <a:off x="311700" y="695275"/>
            <a:ext cx="8520600" cy="3416400"/>
          </a:xfrm>
          <a:prstGeom prst="rect">
            <a:avLst/>
          </a:prstGeom>
        </p:spPr>
        <p:txBody>
          <a:bodyPr anchorCtr="0" anchor="t" bIns="91425" lIns="91425" spcFirstLastPara="1" rIns="91425" wrap="square" tIns="91425">
            <a:normAutofit/>
          </a:bodyPr>
          <a:lstStyle>
            <a:lvl1pPr indent="-330200" lvl="0" marL="457200" rtl="0">
              <a:spcBef>
                <a:spcPts val="0"/>
              </a:spcBef>
              <a:spcAft>
                <a:spcPts val="0"/>
              </a:spcAft>
              <a:buSzPts val="1600"/>
              <a:buChar char="●"/>
              <a:defRPr sz="16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sp>
        <p:nvSpPr>
          <p:cNvPr id="29" name="Google Shape;29;p6"/>
          <p:cNvSpPr txBox="1"/>
          <p:nvPr>
            <p:ph type="title"/>
          </p:nvPr>
        </p:nvSpPr>
        <p:spPr>
          <a:xfrm>
            <a:off x="311700" y="1402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 type="body"/>
          </p:nvPr>
        </p:nvSpPr>
        <p:spPr>
          <a:xfrm>
            <a:off x="311700" y="13810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6"/>
          <p:cNvSpPr txBox="1"/>
          <p:nvPr>
            <p:ph idx="2" type="body"/>
          </p:nvPr>
        </p:nvSpPr>
        <p:spPr>
          <a:xfrm>
            <a:off x="4832400" y="13048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indent="0" lvl="0" marL="0" rtl="0" algn="r">
              <a:spcBef>
                <a:spcPts val="0"/>
              </a:spcBef>
              <a:spcAft>
                <a:spcPts val="0"/>
              </a:spcAft>
              <a:buNone/>
            </a:pPr>
            <a:fld id="{00000000-1234-1234-1234-123412341234}" type="slidenum">
              <a:rPr lang="en"/>
              <a:t>‹#›</a:t>
            </a:fld>
            <a:endParaRPr/>
          </a:p>
        </p:txBody>
      </p:sp>
      <p:sp>
        <p:nvSpPr>
          <p:cNvPr id="33" name="Google Shape;33;p6"/>
          <p:cNvSpPr txBox="1"/>
          <p:nvPr>
            <p:ph idx="3" type="subTitle"/>
          </p:nvPr>
        </p:nvSpPr>
        <p:spPr>
          <a:xfrm>
            <a:off x="386975" y="864000"/>
            <a:ext cx="8368200" cy="84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500"/>
              <a:buNone/>
              <a:defRPr sz="1500"/>
            </a:lvl1pPr>
            <a:lvl2pPr lvl="1" rtl="0" algn="ctr">
              <a:lnSpc>
                <a:spcPct val="100000"/>
              </a:lnSpc>
              <a:spcBef>
                <a:spcPts val="0"/>
              </a:spcBef>
              <a:spcAft>
                <a:spcPts val="0"/>
              </a:spcAft>
              <a:buClr>
                <a:schemeClr val="accent5"/>
              </a:buClr>
              <a:buSzPts val="2100"/>
              <a:buNone/>
              <a:defRPr sz="2100">
                <a:solidFill>
                  <a:schemeClr val="accent5"/>
                </a:solidFill>
              </a:defRPr>
            </a:lvl2pPr>
            <a:lvl3pPr lvl="2" rtl="0" algn="ctr">
              <a:lnSpc>
                <a:spcPct val="100000"/>
              </a:lnSpc>
              <a:spcBef>
                <a:spcPts val="0"/>
              </a:spcBef>
              <a:spcAft>
                <a:spcPts val="0"/>
              </a:spcAft>
              <a:buClr>
                <a:schemeClr val="accent5"/>
              </a:buClr>
              <a:buSzPts val="2100"/>
              <a:buNone/>
              <a:defRPr sz="2100">
                <a:solidFill>
                  <a:schemeClr val="accent5"/>
                </a:solidFill>
              </a:defRPr>
            </a:lvl3pPr>
            <a:lvl4pPr lvl="3" rtl="0" algn="ctr">
              <a:lnSpc>
                <a:spcPct val="100000"/>
              </a:lnSpc>
              <a:spcBef>
                <a:spcPts val="0"/>
              </a:spcBef>
              <a:spcAft>
                <a:spcPts val="0"/>
              </a:spcAft>
              <a:buClr>
                <a:schemeClr val="accent5"/>
              </a:buClr>
              <a:buSzPts val="2100"/>
              <a:buNone/>
              <a:defRPr sz="2100">
                <a:solidFill>
                  <a:schemeClr val="accent5"/>
                </a:solidFill>
              </a:defRPr>
            </a:lvl4pPr>
            <a:lvl5pPr lvl="4" rtl="0" algn="ctr">
              <a:lnSpc>
                <a:spcPct val="100000"/>
              </a:lnSpc>
              <a:spcBef>
                <a:spcPts val="0"/>
              </a:spcBef>
              <a:spcAft>
                <a:spcPts val="0"/>
              </a:spcAft>
              <a:buClr>
                <a:schemeClr val="accent5"/>
              </a:buClr>
              <a:buSzPts val="2100"/>
              <a:buNone/>
              <a:defRPr sz="2100">
                <a:solidFill>
                  <a:schemeClr val="accent5"/>
                </a:solidFill>
              </a:defRPr>
            </a:lvl5pPr>
            <a:lvl6pPr lvl="5" rtl="0" algn="ctr">
              <a:lnSpc>
                <a:spcPct val="100000"/>
              </a:lnSpc>
              <a:spcBef>
                <a:spcPts val="0"/>
              </a:spcBef>
              <a:spcAft>
                <a:spcPts val="0"/>
              </a:spcAft>
              <a:buClr>
                <a:schemeClr val="accent5"/>
              </a:buClr>
              <a:buSzPts val="2100"/>
              <a:buNone/>
              <a:defRPr sz="2100">
                <a:solidFill>
                  <a:schemeClr val="accent5"/>
                </a:solidFill>
              </a:defRPr>
            </a:lvl6pPr>
            <a:lvl7pPr lvl="6" rtl="0" algn="ctr">
              <a:lnSpc>
                <a:spcPct val="100000"/>
              </a:lnSpc>
              <a:spcBef>
                <a:spcPts val="0"/>
              </a:spcBef>
              <a:spcAft>
                <a:spcPts val="0"/>
              </a:spcAft>
              <a:buClr>
                <a:schemeClr val="accent5"/>
              </a:buClr>
              <a:buSzPts val="2100"/>
              <a:buNone/>
              <a:defRPr sz="2100">
                <a:solidFill>
                  <a:schemeClr val="accent5"/>
                </a:solidFill>
              </a:defRPr>
            </a:lvl7pPr>
            <a:lvl8pPr lvl="7" rtl="0" algn="ctr">
              <a:lnSpc>
                <a:spcPct val="100000"/>
              </a:lnSpc>
              <a:spcBef>
                <a:spcPts val="0"/>
              </a:spcBef>
              <a:spcAft>
                <a:spcPts val="0"/>
              </a:spcAft>
              <a:buClr>
                <a:schemeClr val="accent5"/>
              </a:buClr>
              <a:buSzPts val="2100"/>
              <a:buNone/>
              <a:defRPr sz="2100">
                <a:solidFill>
                  <a:schemeClr val="accent5"/>
                </a:solidFill>
              </a:defRPr>
            </a:lvl8pPr>
            <a:lvl9pPr lvl="8" rtl="0"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34" name="Google Shape;34;p6"/>
          <p:cNvSpPr txBox="1"/>
          <p:nvPr>
            <p:ph idx="4" type="body"/>
          </p:nvPr>
        </p:nvSpPr>
        <p:spPr>
          <a:xfrm>
            <a:off x="4813725" y="3822525"/>
            <a:ext cx="3999900" cy="208200"/>
          </a:xfrm>
          <a:prstGeom prst="rect">
            <a:avLst/>
          </a:prstGeom>
        </p:spPr>
        <p:txBody>
          <a:bodyPr anchorCtr="0" anchor="t" bIns="91425" lIns="91425" spcFirstLastPara="1" rIns="91425" wrap="square" tIns="91425">
            <a:normAutofit/>
          </a:bodyPr>
          <a:lstStyle>
            <a:lvl1pPr indent="-273050" lvl="0" marL="457200" rtl="0" algn="r">
              <a:spcBef>
                <a:spcPts val="0"/>
              </a:spcBef>
              <a:spcAft>
                <a:spcPts val="0"/>
              </a:spcAft>
              <a:buSzPts val="700"/>
              <a:buChar char="●"/>
              <a:defRPr sz="700"/>
            </a:lvl1pPr>
            <a:lvl2pPr indent="-260350" lvl="1" marL="914400" rtl="0" algn="r">
              <a:spcBef>
                <a:spcPts val="0"/>
              </a:spcBef>
              <a:spcAft>
                <a:spcPts val="0"/>
              </a:spcAft>
              <a:buSzPts val="500"/>
              <a:buChar char="○"/>
              <a:defRPr sz="500"/>
            </a:lvl2pPr>
            <a:lvl3pPr indent="-260350" lvl="2" marL="1371600" rtl="0" algn="r">
              <a:spcBef>
                <a:spcPts val="0"/>
              </a:spcBef>
              <a:spcAft>
                <a:spcPts val="0"/>
              </a:spcAft>
              <a:buSzPts val="500"/>
              <a:buChar char="■"/>
              <a:defRPr sz="500"/>
            </a:lvl3pPr>
            <a:lvl4pPr indent="-260350" lvl="3" marL="1828800" rtl="0" algn="r">
              <a:spcBef>
                <a:spcPts val="0"/>
              </a:spcBef>
              <a:spcAft>
                <a:spcPts val="0"/>
              </a:spcAft>
              <a:buSzPts val="500"/>
              <a:buChar char="●"/>
              <a:defRPr sz="500"/>
            </a:lvl4pPr>
            <a:lvl5pPr indent="-260350" lvl="4" marL="2286000" rtl="0" algn="r">
              <a:spcBef>
                <a:spcPts val="0"/>
              </a:spcBef>
              <a:spcAft>
                <a:spcPts val="0"/>
              </a:spcAft>
              <a:buSzPts val="500"/>
              <a:buChar char="○"/>
              <a:defRPr sz="500"/>
            </a:lvl5pPr>
            <a:lvl6pPr indent="-260350" lvl="5" marL="2743200" rtl="0" algn="r">
              <a:spcBef>
                <a:spcPts val="0"/>
              </a:spcBef>
              <a:spcAft>
                <a:spcPts val="0"/>
              </a:spcAft>
              <a:buSzPts val="500"/>
              <a:buChar char="■"/>
              <a:defRPr sz="500"/>
            </a:lvl6pPr>
            <a:lvl7pPr indent="-260350" lvl="6" marL="3200400" rtl="0" algn="r">
              <a:spcBef>
                <a:spcPts val="0"/>
              </a:spcBef>
              <a:spcAft>
                <a:spcPts val="0"/>
              </a:spcAft>
              <a:buSzPts val="500"/>
              <a:buChar char="●"/>
              <a:defRPr sz="500"/>
            </a:lvl7pPr>
            <a:lvl8pPr indent="-260350" lvl="7" marL="3657600" rtl="0" algn="r">
              <a:spcBef>
                <a:spcPts val="0"/>
              </a:spcBef>
              <a:spcAft>
                <a:spcPts val="0"/>
              </a:spcAft>
              <a:buSzPts val="500"/>
              <a:buChar char="○"/>
              <a:defRPr sz="500"/>
            </a:lvl8pPr>
            <a:lvl9pPr indent="-260350" lvl="8" marL="4114800" rtl="0" algn="r">
              <a:spcBef>
                <a:spcPts val="0"/>
              </a:spcBef>
              <a:spcAft>
                <a:spcPts val="0"/>
              </a:spcAft>
              <a:buSzPts val="500"/>
              <a:buChar char="■"/>
              <a:defRPr sz="5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8"/>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8"/>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2" name="Shape 42"/>
        <p:cNvGrpSpPr/>
        <p:nvPr/>
      </p:nvGrpSpPr>
      <p:grpSpPr>
        <a:xfrm>
          <a:off x="0" y="0"/>
          <a:ext cx="0" cy="0"/>
          <a:chOff x="0" y="0"/>
          <a:chExt cx="0" cy="0"/>
        </a:xfrm>
      </p:grpSpPr>
      <p:sp>
        <p:nvSpPr>
          <p:cNvPr id="43" name="Google Shape;43;p9"/>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cxnSp>
        <p:nvCxnSpPr>
          <p:cNvPr id="46" name="Google Shape;46;p10"/>
          <p:cNvCxnSpPr/>
          <p:nvPr/>
        </p:nvCxnSpPr>
        <p:spPr>
          <a:xfrm>
            <a:off x="5029675" y="4495500"/>
            <a:ext cx="468300" cy="0"/>
          </a:xfrm>
          <a:prstGeom prst="straightConnector1">
            <a:avLst/>
          </a:prstGeom>
          <a:noFill/>
          <a:ln cap="flat" cmpd="sng" w="19050">
            <a:solidFill>
              <a:schemeClr val="dk1"/>
            </a:solidFill>
            <a:prstDash val="solid"/>
            <a:round/>
            <a:headEnd len="sm" w="sm" type="none"/>
            <a:tailEnd len="sm" w="sm" type="none"/>
          </a:ln>
        </p:spPr>
      </p:cxn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48" name="Google Shape;48;p10"/>
          <p:cNvSpPr txBox="1"/>
          <p:nvPr>
            <p:ph type="title"/>
          </p:nvPr>
        </p:nvSpPr>
        <p:spPr>
          <a:xfrm>
            <a:off x="311700" y="1402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 name="Google Shape;49;p10"/>
          <p:cNvSpPr txBox="1"/>
          <p:nvPr>
            <p:ph idx="1" type="body"/>
          </p:nvPr>
        </p:nvSpPr>
        <p:spPr>
          <a:xfrm>
            <a:off x="311700" y="13048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0" name="Google Shape;50;p10"/>
          <p:cNvSpPr txBox="1"/>
          <p:nvPr>
            <p:ph idx="2" type="body"/>
          </p:nvPr>
        </p:nvSpPr>
        <p:spPr>
          <a:xfrm>
            <a:off x="4832400" y="13048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1" name="Google Shape;51;p10"/>
          <p:cNvSpPr txBox="1"/>
          <p:nvPr>
            <p:ph idx="3" type="subTitle"/>
          </p:nvPr>
        </p:nvSpPr>
        <p:spPr>
          <a:xfrm>
            <a:off x="386975" y="787800"/>
            <a:ext cx="8368200" cy="84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500"/>
              <a:buNone/>
              <a:defRPr sz="1500"/>
            </a:lvl1pPr>
            <a:lvl2pPr lvl="1" rtl="0" algn="ctr">
              <a:lnSpc>
                <a:spcPct val="100000"/>
              </a:lnSpc>
              <a:spcBef>
                <a:spcPts val="0"/>
              </a:spcBef>
              <a:spcAft>
                <a:spcPts val="0"/>
              </a:spcAft>
              <a:buClr>
                <a:schemeClr val="accent5"/>
              </a:buClr>
              <a:buSzPts val="2100"/>
              <a:buNone/>
              <a:defRPr sz="2100">
                <a:solidFill>
                  <a:schemeClr val="accent5"/>
                </a:solidFill>
              </a:defRPr>
            </a:lvl2pPr>
            <a:lvl3pPr lvl="2" rtl="0" algn="ctr">
              <a:lnSpc>
                <a:spcPct val="100000"/>
              </a:lnSpc>
              <a:spcBef>
                <a:spcPts val="0"/>
              </a:spcBef>
              <a:spcAft>
                <a:spcPts val="0"/>
              </a:spcAft>
              <a:buClr>
                <a:schemeClr val="accent5"/>
              </a:buClr>
              <a:buSzPts val="2100"/>
              <a:buNone/>
              <a:defRPr sz="2100">
                <a:solidFill>
                  <a:schemeClr val="accent5"/>
                </a:solidFill>
              </a:defRPr>
            </a:lvl3pPr>
            <a:lvl4pPr lvl="3" rtl="0" algn="ctr">
              <a:lnSpc>
                <a:spcPct val="100000"/>
              </a:lnSpc>
              <a:spcBef>
                <a:spcPts val="0"/>
              </a:spcBef>
              <a:spcAft>
                <a:spcPts val="0"/>
              </a:spcAft>
              <a:buClr>
                <a:schemeClr val="accent5"/>
              </a:buClr>
              <a:buSzPts val="2100"/>
              <a:buNone/>
              <a:defRPr sz="2100">
                <a:solidFill>
                  <a:schemeClr val="accent5"/>
                </a:solidFill>
              </a:defRPr>
            </a:lvl4pPr>
            <a:lvl5pPr lvl="4" rtl="0" algn="ctr">
              <a:lnSpc>
                <a:spcPct val="100000"/>
              </a:lnSpc>
              <a:spcBef>
                <a:spcPts val="0"/>
              </a:spcBef>
              <a:spcAft>
                <a:spcPts val="0"/>
              </a:spcAft>
              <a:buClr>
                <a:schemeClr val="accent5"/>
              </a:buClr>
              <a:buSzPts val="2100"/>
              <a:buNone/>
              <a:defRPr sz="2100">
                <a:solidFill>
                  <a:schemeClr val="accent5"/>
                </a:solidFill>
              </a:defRPr>
            </a:lvl5pPr>
            <a:lvl6pPr lvl="5" rtl="0" algn="ctr">
              <a:lnSpc>
                <a:spcPct val="100000"/>
              </a:lnSpc>
              <a:spcBef>
                <a:spcPts val="0"/>
              </a:spcBef>
              <a:spcAft>
                <a:spcPts val="0"/>
              </a:spcAft>
              <a:buClr>
                <a:schemeClr val="accent5"/>
              </a:buClr>
              <a:buSzPts val="2100"/>
              <a:buNone/>
              <a:defRPr sz="2100">
                <a:solidFill>
                  <a:schemeClr val="accent5"/>
                </a:solidFill>
              </a:defRPr>
            </a:lvl6pPr>
            <a:lvl7pPr lvl="6" rtl="0" algn="ctr">
              <a:lnSpc>
                <a:spcPct val="100000"/>
              </a:lnSpc>
              <a:spcBef>
                <a:spcPts val="0"/>
              </a:spcBef>
              <a:spcAft>
                <a:spcPts val="0"/>
              </a:spcAft>
              <a:buClr>
                <a:schemeClr val="accent5"/>
              </a:buClr>
              <a:buSzPts val="2100"/>
              <a:buNone/>
              <a:defRPr sz="2100">
                <a:solidFill>
                  <a:schemeClr val="accent5"/>
                </a:solidFill>
              </a:defRPr>
            </a:lvl7pPr>
            <a:lvl8pPr lvl="7" rtl="0" algn="ctr">
              <a:lnSpc>
                <a:spcPct val="100000"/>
              </a:lnSpc>
              <a:spcBef>
                <a:spcPts val="0"/>
              </a:spcBef>
              <a:spcAft>
                <a:spcPts val="0"/>
              </a:spcAft>
              <a:buClr>
                <a:schemeClr val="accent5"/>
              </a:buClr>
              <a:buSzPts val="2100"/>
              <a:buNone/>
              <a:defRPr sz="2100">
                <a:solidFill>
                  <a:schemeClr val="accent5"/>
                </a:solidFill>
              </a:defRPr>
            </a:lvl8pPr>
            <a:lvl9pPr lvl="8" rtl="0"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52" name="Google Shape;52;p10"/>
          <p:cNvSpPr txBox="1"/>
          <p:nvPr>
            <p:ph idx="4" type="body"/>
          </p:nvPr>
        </p:nvSpPr>
        <p:spPr>
          <a:xfrm>
            <a:off x="4813725" y="3822525"/>
            <a:ext cx="3999900" cy="208200"/>
          </a:xfrm>
          <a:prstGeom prst="rect">
            <a:avLst/>
          </a:prstGeom>
        </p:spPr>
        <p:txBody>
          <a:bodyPr anchorCtr="0" anchor="t" bIns="91425" lIns="91425" spcFirstLastPara="1" rIns="91425" wrap="square" tIns="91425">
            <a:normAutofit/>
          </a:bodyPr>
          <a:lstStyle>
            <a:lvl1pPr indent="-273050" lvl="0" marL="457200" rtl="0" algn="r">
              <a:spcBef>
                <a:spcPts val="0"/>
              </a:spcBef>
              <a:spcAft>
                <a:spcPts val="0"/>
              </a:spcAft>
              <a:buSzPts val="700"/>
              <a:buChar char="●"/>
              <a:defRPr sz="700"/>
            </a:lvl1pPr>
            <a:lvl2pPr indent="-260350" lvl="1" marL="914400" rtl="0" algn="r">
              <a:spcBef>
                <a:spcPts val="0"/>
              </a:spcBef>
              <a:spcAft>
                <a:spcPts val="0"/>
              </a:spcAft>
              <a:buSzPts val="500"/>
              <a:buChar char="○"/>
              <a:defRPr sz="500"/>
            </a:lvl2pPr>
            <a:lvl3pPr indent="-260350" lvl="2" marL="1371600" rtl="0" algn="r">
              <a:spcBef>
                <a:spcPts val="0"/>
              </a:spcBef>
              <a:spcAft>
                <a:spcPts val="0"/>
              </a:spcAft>
              <a:buSzPts val="500"/>
              <a:buChar char="■"/>
              <a:defRPr sz="500"/>
            </a:lvl3pPr>
            <a:lvl4pPr indent="-260350" lvl="3" marL="1828800" rtl="0" algn="r">
              <a:spcBef>
                <a:spcPts val="0"/>
              </a:spcBef>
              <a:spcAft>
                <a:spcPts val="0"/>
              </a:spcAft>
              <a:buSzPts val="500"/>
              <a:buChar char="●"/>
              <a:defRPr sz="500"/>
            </a:lvl4pPr>
            <a:lvl5pPr indent="-260350" lvl="4" marL="2286000" rtl="0" algn="r">
              <a:spcBef>
                <a:spcPts val="0"/>
              </a:spcBef>
              <a:spcAft>
                <a:spcPts val="0"/>
              </a:spcAft>
              <a:buSzPts val="500"/>
              <a:buChar char="○"/>
              <a:defRPr sz="500"/>
            </a:lvl5pPr>
            <a:lvl6pPr indent="-260350" lvl="5" marL="2743200" rtl="0" algn="r">
              <a:spcBef>
                <a:spcPts val="0"/>
              </a:spcBef>
              <a:spcAft>
                <a:spcPts val="0"/>
              </a:spcAft>
              <a:buSzPts val="500"/>
              <a:buChar char="■"/>
              <a:defRPr sz="500"/>
            </a:lvl6pPr>
            <a:lvl7pPr indent="-260350" lvl="6" marL="3200400" rtl="0" algn="r">
              <a:spcBef>
                <a:spcPts val="0"/>
              </a:spcBef>
              <a:spcAft>
                <a:spcPts val="0"/>
              </a:spcAft>
              <a:buSzPts val="500"/>
              <a:buChar char="●"/>
              <a:defRPr sz="500"/>
            </a:lvl7pPr>
            <a:lvl8pPr indent="-260350" lvl="7" marL="3657600" rtl="0" algn="r">
              <a:spcBef>
                <a:spcPts val="0"/>
              </a:spcBef>
              <a:spcAft>
                <a:spcPts val="0"/>
              </a:spcAft>
              <a:buSzPts val="500"/>
              <a:buChar char="○"/>
              <a:defRPr sz="500"/>
            </a:lvl8pPr>
            <a:lvl9pPr indent="-260350" lvl="8" marL="4114800" rtl="0" algn="r">
              <a:spcBef>
                <a:spcPts val="0"/>
              </a:spcBef>
              <a:spcAft>
                <a:spcPts val="0"/>
              </a:spcAft>
              <a:buSzPts val="500"/>
              <a:buChar char="■"/>
              <a:defRPr sz="500"/>
            </a:lvl9pPr>
          </a:lstStyle>
          <a:p/>
        </p:txBody>
      </p:sp>
      <p:sp>
        <p:nvSpPr>
          <p:cNvPr id="53" name="Google Shape;53;p10"/>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 Id="rId3"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 Id="rId3"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 Id="rId3"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 Id="rId3"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 Id="rId3"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 Id="rId3"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 Id="rId3" Type="http://schemas.openxmlformats.org/officeDocument/2006/relationships/notesSlide" Target="../notesSlides/notesSlide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5" name="Rectangle 4"/>
          <p:cNvSpPr/>
          <p:nvPr/>
        </p:nvSpPr>
        <p:spPr>
          <a:xfrm>
            <a:off x="2457450" y="1508670"/>
            <a:ext cx="42291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457450" y="2165895"/>
            <a:ext cx="4229100" cy="4572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457450" y="2165895"/>
            <a:ext cx="4229100" cy="457200"/>
          </a:xfrm>
          <a:prstGeom prst="rect">
            <a:avLst/>
          </a:prstGeom>
          <a:noFill/>
          <a:ln>
            <a:noFill/>
          </a:ln>
        </p:spPr>
        <p:txBody>
          <a:bodyPr wrap="square" bIns="0" lIns="0" rIns="0" tIns="0" anchor="t">
            <a:spAutoFit/>
          </a:bodyPr>
          <a:lstStyle/>
          <a:p>
            <a:pPr algn="l"/>
            <a:r>
              <a:rPr b="0" i="0" sz="3000">
                <a:solidFill>
                  <a:srgbClr val="202729"/>
                </a:solidFill>
                <a:latin typeface="Proxima Nova"/>
              </a:rPr>
              <a:t>Exploring the Future of AI</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AI in Education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000">
                <a:solidFill>
                  <a:srgbClr val="616161"/>
                </a:solidFill>
                <a:latin typeface="Proxima Nova"/>
              </a:defRPr>
            </a:pPr>
          </a:p>
        </p:txBody>
      </p:sp>
      <p:sp>
        <p:nvSpPr>
          <p:cNvPr id="5" name="Rectangle 4"/>
          <p:cNvSpPr/>
          <p:nvPr/>
        </p:nvSpPr>
        <p:spPr>
          <a:xfrm>
            <a:off x="228600" y="1508670"/>
            <a:ext cx="8686800" cy="314563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314563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3145631"/>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000">
                <a:solidFill>
                  <a:srgbClr val="616161"/>
                </a:solidFill>
                <a:latin typeface="Proxima Nova"/>
              </a:rPr>
              <a:t>Personalized Learning Platforms:</a:t>
            </a:r>
            <a:r>
              <a:rPr b="0" i="0" sz="1000">
                <a:solidFill>
                  <a:srgbClr val="616161"/>
                </a:solidFill>
                <a:latin typeface="Proxima Nova"/>
              </a:rPr>
              <a:t> AI tools can adapt learning content and pacing to individual student needs and learning styles, promoting personalized learning experiences. Tailored educational content enhances engagement and knowledge retention.</a:t>
            </a:r>
          </a:p>
          <a:p>
            <a:pPr lvl="1" algn="l" marL="228600" indent="-91440">
              <a:spcBef>
                <a:spcPts val="1200"/>
              </a:spcBef>
              <a:spcAft>
                <a:spcPts val="0"/>
              </a:spcAft>
              <a:buSzPct val="100000"/>
              <a:buFont typeface="Arial"/>
              <a:buChar char="•"/>
            </a:pPr>
            <a:r>
              <a:rPr b="1" i="0" sz="1000">
                <a:solidFill>
                  <a:srgbClr val="616161"/>
                </a:solidFill>
                <a:latin typeface="Proxima Nova"/>
              </a:rPr>
              <a:t>Student Assistance and Support:</a:t>
            </a:r>
            <a:r>
              <a:rPr b="0" i="0" sz="1000">
                <a:solidFill>
                  <a:srgbClr val="616161"/>
                </a:solidFill>
                <a:latin typeface="Proxima Nova"/>
              </a:rPr>
              <a:t> AI-powered chatbots and virtual assistants provide immediate support to students for academic queries, career guidance, and mental health assistance. Continuous student engagement and personalized guidance contribute to student success and well-being.</a:t>
            </a:r>
          </a:p>
          <a:p>
            <a:pPr lvl="1" algn="l" marL="228600" indent="-91440">
              <a:spcBef>
                <a:spcPts val="1200"/>
              </a:spcBef>
              <a:spcAft>
                <a:spcPts val="0"/>
              </a:spcAft>
              <a:buSzPct val="100000"/>
              <a:buFont typeface="Arial"/>
              <a:buChar char="•"/>
            </a:pPr>
            <a:r>
              <a:rPr b="1" i="0" sz="1000">
                <a:solidFill>
                  <a:srgbClr val="616161"/>
                </a:solidFill>
                <a:latin typeface="Proxima Nova"/>
              </a:rPr>
              <a:t>Administrative Automation:</a:t>
            </a:r>
            <a:r>
              <a:rPr b="0" i="0" sz="1000">
                <a:solidFill>
                  <a:srgbClr val="616161"/>
                </a:solidFill>
                <a:latin typeface="Proxima Nova"/>
              </a:rPr>
              <a:t> AI systems automate administrative tasks in educational institutions, such as grading assignments, generating reports, and managing student records. Operational efficiency improvements free up educators' time for teaching and student interaction.</a:t>
            </a:r>
          </a:p>
          <a:p/>
        </p:txBody>
      </p:sp>
      <p:sp>
        <p:nvSpPr>
          <p:cNvPr id="8" name="Rectangle 7"/>
          <p:cNvSpPr/>
          <p:nvPr/>
        </p:nvSpPr>
        <p:spPr>
          <a:xfrm>
            <a:off x="4724400" y="1508670"/>
            <a:ext cx="4190999" cy="314563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a8yel3e8.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Emiliano Vittoriosi on Unsplash</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AI and Creativity</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100">
                <a:solidFill>
                  <a:srgbClr val="616161"/>
                </a:solidFill>
                <a:latin typeface="Proxima Nova"/>
              </a:defRPr>
            </a:pPr>
          </a:p>
        </p:txBody>
      </p:sp>
      <p:sp>
        <p:nvSpPr>
          <p:cNvPr id="5" name="Rectangle 4"/>
          <p:cNvSpPr/>
          <p:nvPr/>
        </p:nvSpPr>
        <p:spPr>
          <a:xfrm>
            <a:off x="228600" y="1508670"/>
            <a:ext cx="8686800" cy="31518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31518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3151882"/>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100">
                <a:solidFill>
                  <a:srgbClr val="616161"/>
                </a:solidFill>
                <a:latin typeface="Proxima Nova"/>
              </a:rPr>
              <a:t>Artistic Creation:</a:t>
            </a:r>
            <a:r>
              <a:rPr b="0" i="0" sz="1100">
                <a:solidFill>
                  <a:srgbClr val="616161"/>
                </a:solidFill>
                <a:latin typeface="Proxima Nova"/>
              </a:rPr>
              <a:t> AI algorithms can generate artwork based on predefined styles, patterns, and datasets. The intersection of AI and art challenges traditional creative boundaries and offers new artistic expressions and perspectives.</a:t>
            </a:r>
          </a:p>
          <a:p>
            <a:pPr lvl="1" algn="l" marL="228600" indent="-91440">
              <a:spcBef>
                <a:spcPts val="1200"/>
              </a:spcBef>
              <a:spcAft>
                <a:spcPts val="0"/>
              </a:spcAft>
              <a:buSzPct val="100000"/>
              <a:buFont typeface="Arial"/>
              <a:buChar char="•"/>
            </a:pPr>
            <a:r>
              <a:rPr b="1" i="0" sz="1100">
                <a:solidFill>
                  <a:srgbClr val="616161"/>
                </a:solidFill>
                <a:latin typeface="Proxima Nova"/>
              </a:rPr>
              <a:t>Musical Composition:</a:t>
            </a:r>
            <a:r>
              <a:rPr b="0" i="0" sz="1100">
                <a:solidFill>
                  <a:srgbClr val="616161"/>
                </a:solidFill>
                <a:latin typeface="Proxima Nova"/>
              </a:rPr>
              <a:t> AI systems can compose music by analyzing musical patterns, styles, and genres to create original compositions. Collaborations between musicians and AI technology introduce innovative music-making processes.</a:t>
            </a:r>
          </a:p>
          <a:p>
            <a:pPr lvl="1" algn="l" marL="228600" indent="-91440">
              <a:spcBef>
                <a:spcPts val="1200"/>
              </a:spcBef>
              <a:spcAft>
                <a:spcPts val="0"/>
              </a:spcAft>
              <a:buSzPct val="100000"/>
              <a:buFont typeface="Arial"/>
              <a:buChar char="•"/>
            </a:pPr>
            <a:r>
              <a:rPr b="1" i="0" sz="1100">
                <a:solidFill>
                  <a:srgbClr val="616161"/>
                </a:solidFill>
                <a:latin typeface="Proxima Nova"/>
              </a:rPr>
              <a:t>Literary Text Generation:</a:t>
            </a:r>
            <a:r>
              <a:rPr b="0" i="0" sz="1100">
                <a:solidFill>
                  <a:srgbClr val="616161"/>
                </a:solidFill>
                <a:latin typeface="Proxima Nova"/>
              </a:rPr>
              <a:t> AI natural language models can generate written content, ranging from short stories to poetry, based on language patterns and training data. AI-generated texts showcase the potential for automated storytelling and content creation.</a:t>
            </a:r>
          </a:p>
          <a:p/>
        </p:txBody>
      </p:sp>
      <p:sp>
        <p:nvSpPr>
          <p:cNvPr id="8" name="Rectangle 7"/>
          <p:cNvSpPr/>
          <p:nvPr/>
        </p:nvSpPr>
        <p:spPr>
          <a:xfrm>
            <a:off x="4724400" y="1508670"/>
            <a:ext cx="4190999" cy="31518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ulyvl1lh.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DeepMind on Unsplash</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Future Trends in AI</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100">
                <a:solidFill>
                  <a:srgbClr val="616161"/>
                </a:solidFill>
                <a:latin typeface="Proxima Nova"/>
              </a:defRPr>
            </a:pPr>
          </a:p>
        </p:txBody>
      </p:sp>
      <p:sp>
        <p:nvSpPr>
          <p:cNvPr id="5" name="Rectangle 4"/>
          <p:cNvSpPr/>
          <p:nvPr/>
        </p:nvSpPr>
        <p:spPr>
          <a:xfrm>
            <a:off x="228600" y="1508670"/>
            <a:ext cx="8686800" cy="31518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31518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3151882"/>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100">
                <a:solidFill>
                  <a:srgbClr val="616161"/>
                </a:solidFill>
                <a:latin typeface="Proxima Nova"/>
              </a:rPr>
              <a:t>Explainable AI:</a:t>
            </a:r>
            <a:r>
              <a:rPr b="0" i="0" sz="1100">
                <a:solidFill>
                  <a:srgbClr val="616161"/>
                </a:solidFill>
                <a:latin typeface="Proxima Nova"/>
              </a:rPr>
              <a:t> Explainable AI refers to AI systems that provide transparent and interpretable decisions, enabling users to understand how AI algorithms arrive at specific outcomes. Explainability enhances trust, accountability, and regulatory compliance.</a:t>
            </a:r>
          </a:p>
          <a:p>
            <a:pPr lvl="1" algn="l" marL="228600" indent="-91440">
              <a:spcBef>
                <a:spcPts val="1200"/>
              </a:spcBef>
              <a:spcAft>
                <a:spcPts val="0"/>
              </a:spcAft>
              <a:buSzPct val="100000"/>
              <a:buFont typeface="Arial"/>
              <a:buChar char="•"/>
            </a:pPr>
            <a:r>
              <a:rPr b="1" i="0" sz="1100">
                <a:solidFill>
                  <a:srgbClr val="616161"/>
                </a:solidFill>
                <a:latin typeface="Proxima Nova"/>
              </a:rPr>
              <a:t>AI Regulation Frameworks:</a:t>
            </a:r>
            <a:r>
              <a:rPr b="0" i="0" sz="1100">
                <a:solidFill>
                  <a:srgbClr val="616161"/>
                </a:solidFill>
                <a:latin typeface="Proxima Nova"/>
              </a:rPr>
              <a:t> AI regulation frameworks establish guidelines and standards for the ethical and safe development and deployment of AI technologies. Regulatory compliance promotes responsible AI practices and protects user rights.</a:t>
            </a:r>
          </a:p>
          <a:p>
            <a:pPr lvl="1" algn="l" marL="228600" indent="-91440">
              <a:spcBef>
                <a:spcPts val="1200"/>
              </a:spcBef>
              <a:spcAft>
                <a:spcPts val="0"/>
              </a:spcAft>
              <a:buSzPct val="100000"/>
              <a:buFont typeface="Arial"/>
              <a:buChar char="•"/>
            </a:pPr>
            <a:r>
              <a:rPr b="1" i="0" sz="1100">
                <a:solidFill>
                  <a:srgbClr val="616161"/>
                </a:solidFill>
                <a:latin typeface="Proxima Nova"/>
              </a:rPr>
              <a:t>Quantum AI Advancements:</a:t>
            </a:r>
            <a:r>
              <a:rPr b="0" i="0" sz="1100">
                <a:solidFill>
                  <a:srgbClr val="616161"/>
                </a:solidFill>
                <a:latin typeface="Proxima Nova"/>
              </a:rPr>
              <a:t> Quantum AI explores the intersection of quantum computing and AI, leveraging quantum properties to enhance AI capabilities. Quantum AI has the potential to revolutionize computing power and algorithm efficiency for complex AI tasks.</a:t>
            </a:r>
          </a:p>
          <a:p/>
        </p:txBody>
      </p:sp>
      <p:sp>
        <p:nvSpPr>
          <p:cNvPr id="8" name="Rectangle 7"/>
          <p:cNvSpPr/>
          <p:nvPr/>
        </p:nvSpPr>
        <p:spPr>
          <a:xfrm>
            <a:off x="4724400" y="1508670"/>
            <a:ext cx="4190999" cy="3151882"/>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9cv44z_k.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Szabo Viktor on Unsplash</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Challenges Ahead</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100">
                <a:solidFill>
                  <a:srgbClr val="616161"/>
                </a:solidFill>
                <a:latin typeface="Proxima Nova"/>
              </a:defRPr>
            </a:pPr>
          </a:p>
        </p:txBody>
      </p:sp>
      <p:sp>
        <p:nvSpPr>
          <p:cNvPr id="5" name="Rectangle 4"/>
          <p:cNvSpPr/>
          <p:nvPr/>
        </p:nvSpPr>
        <p:spPr>
          <a:xfrm>
            <a:off x="228600" y="1508670"/>
            <a:ext cx="8686800" cy="306705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306705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3067050"/>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100">
                <a:solidFill>
                  <a:srgbClr val="616161"/>
                </a:solidFill>
                <a:latin typeface="Proxima Nova"/>
              </a:rPr>
              <a:t>Transparency in AI:</a:t>
            </a:r>
            <a:r>
              <a:rPr b="0" i="0" sz="1100">
                <a:solidFill>
                  <a:srgbClr val="616161"/>
                </a:solidFill>
                <a:latin typeface="Proxima Nova"/>
              </a:rPr>
              <a:t> Ensuring transparency in AI decision-making processes is essential for understanding how AI algorithms operate and make predictions. Transparent AI systems build trust with users and facilitate accountability.</a:t>
            </a:r>
          </a:p>
          <a:p>
            <a:pPr lvl="1" algn="l" marL="228600" indent="-91440">
              <a:spcBef>
                <a:spcPts val="1200"/>
              </a:spcBef>
              <a:spcAft>
                <a:spcPts val="0"/>
              </a:spcAft>
              <a:buSzPct val="100000"/>
              <a:buFont typeface="Arial"/>
              <a:buChar char="•"/>
            </a:pPr>
            <a:r>
              <a:rPr b="1" i="0" sz="1100">
                <a:solidFill>
                  <a:srgbClr val="616161"/>
                </a:solidFill>
                <a:latin typeface="Proxima Nova"/>
              </a:rPr>
              <a:t>Security in AI Systems:</a:t>
            </a:r>
            <a:r>
              <a:rPr b="0" i="0" sz="1100">
                <a:solidFill>
                  <a:srgbClr val="616161"/>
                </a:solidFill>
                <a:latin typeface="Proxima Nova"/>
              </a:rPr>
              <a:t> Securing AI systems from cyber threats and adversarial attacks is critical to protect sensitive data and maintain system integrity. Implementing robust cybersecurity measures and encryption techniques enhances the resilience of AI applications.</a:t>
            </a:r>
          </a:p>
          <a:p>
            <a:pPr lvl="1" algn="l" marL="228600" indent="-91440">
              <a:spcBef>
                <a:spcPts val="1200"/>
              </a:spcBef>
              <a:spcAft>
                <a:spcPts val="0"/>
              </a:spcAft>
              <a:buSzPct val="100000"/>
              <a:buFont typeface="Arial"/>
              <a:buChar char="•"/>
            </a:pPr>
            <a:r>
              <a:rPr b="1" i="0" sz="1100">
                <a:solidFill>
                  <a:srgbClr val="616161"/>
                </a:solidFill>
                <a:latin typeface="Proxima Nova"/>
              </a:rPr>
              <a:t>Technological Singularity Concerns:</a:t>
            </a:r>
            <a:r>
              <a:rPr b="0" i="0" sz="1100">
                <a:solidFill>
                  <a:srgbClr val="616161"/>
                </a:solidFill>
                <a:latin typeface="Proxima Nova"/>
              </a:rPr>
              <a:t> Technological singularity refers to the hypothetical point where AI surpasses human intelligence, leading to unpredictable outcomes. Addressing concerns around AI superintelligence requires careful ethical considerations and governance frameworks.</a:t>
            </a:r>
          </a:p>
          <a:p/>
        </p:txBody>
      </p:sp>
      <p:sp>
        <p:nvSpPr>
          <p:cNvPr id="8" name="Rectangle 7"/>
          <p:cNvSpPr/>
          <p:nvPr/>
        </p:nvSpPr>
        <p:spPr>
          <a:xfrm>
            <a:off x="4724400" y="1508670"/>
            <a:ext cx="4190999" cy="306705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7he_gr2y.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Shubham Dhage on Unsplash</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Conclusion: Shaping the Future of AI</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000">
                <a:solidFill>
                  <a:srgbClr val="616161"/>
                </a:solidFill>
                <a:latin typeface="Proxima Nova"/>
              </a:defRPr>
            </a:pPr>
          </a:p>
        </p:txBody>
      </p:sp>
      <p:sp>
        <p:nvSpPr>
          <p:cNvPr id="5" name="Rectangle 4"/>
          <p:cNvSpPr/>
          <p:nvPr/>
        </p:nvSpPr>
        <p:spPr>
          <a:xfrm>
            <a:off x="228600" y="1508670"/>
            <a:ext cx="8686800" cy="314563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314563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3145631"/>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000">
                <a:solidFill>
                  <a:srgbClr val="616161"/>
                </a:solidFill>
                <a:latin typeface="Proxima Nova"/>
              </a:rPr>
              <a:t>Key Takeaways:</a:t>
            </a:r>
            <a:r>
              <a:rPr b="0" i="0" sz="1000">
                <a:solidFill>
                  <a:srgbClr val="616161"/>
                </a:solidFill>
                <a:latin typeface="Proxima Nova"/>
              </a:rPr>
              <a:t> The future of AI hinges on ethical considerations, technological advancements, and societal implications. Collaborative efforts to address challenges and leverage AI responsibly are essential for shaping a sustainable AI landscape.</a:t>
            </a:r>
          </a:p>
          <a:p>
            <a:pPr lvl="1" algn="l" marL="228600" indent="-91440">
              <a:spcBef>
                <a:spcPts val="1200"/>
              </a:spcBef>
              <a:spcAft>
                <a:spcPts val="0"/>
              </a:spcAft>
              <a:buSzPct val="100000"/>
              <a:buFont typeface="Arial"/>
              <a:buChar char="•"/>
            </a:pPr>
            <a:r>
              <a:rPr b="1" i="0" sz="1000">
                <a:solidFill>
                  <a:srgbClr val="616161"/>
                </a:solidFill>
                <a:latin typeface="Proxima Nova"/>
              </a:rPr>
              <a:t>Recommendations:</a:t>
            </a:r>
            <a:r>
              <a:rPr b="0" i="0" sz="1000">
                <a:solidFill>
                  <a:srgbClr val="616161"/>
                </a:solidFill>
                <a:latin typeface="Proxima Nova"/>
              </a:rPr>
              <a:t> Stakeholders in AI development should prioritize transparency, accountability, and user-centered design to foster trust and ensure positive AI outcomes. Continuous monitoring and evaluation of AI systems are crucial for identifying and mitigating risks.</a:t>
            </a:r>
          </a:p>
          <a:p>
            <a:pPr lvl="1" algn="l" marL="228600" indent="-91440">
              <a:spcBef>
                <a:spcPts val="1200"/>
              </a:spcBef>
              <a:spcAft>
                <a:spcPts val="0"/>
              </a:spcAft>
              <a:buSzPct val="100000"/>
              <a:buFont typeface="Arial"/>
              <a:buChar char="•"/>
            </a:pPr>
            <a:r>
              <a:rPr b="1" i="0" sz="1000">
                <a:solidFill>
                  <a:srgbClr val="616161"/>
                </a:solidFill>
                <a:latin typeface="Proxima Nova"/>
              </a:rPr>
              <a:t>Call to Action:</a:t>
            </a:r>
            <a:r>
              <a:rPr b="0" i="0" sz="1000">
                <a:solidFill>
                  <a:srgbClr val="616161"/>
                </a:solidFill>
                <a:latin typeface="Proxima Nova"/>
              </a:rPr>
              <a:t> Embracing the transformative potential of AI requires collective action to establish ethical standards, regulatory frameworks, and best practices. Engaging in dialogue, research, and collaboration can drive positive change and shape a future where AI benefits society and enhances human well-being.</a:t>
            </a:r>
          </a:p>
          <a:p/>
        </p:txBody>
      </p:sp>
      <p:sp>
        <p:nvSpPr>
          <p:cNvPr id="8" name="Rectangle 7"/>
          <p:cNvSpPr/>
          <p:nvPr/>
        </p:nvSpPr>
        <p:spPr>
          <a:xfrm>
            <a:off x="4724400" y="1508670"/>
            <a:ext cx="4190999" cy="3145631"/>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eqy98ez9.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Daniele Levis Pelusi on Unsplash</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Agenda</a:t>
            </a:r>
          </a:p>
        </p:txBody>
      </p:sp>
      <p:sp>
        <p:nvSpPr>
          <p:cNvPr id="3" name="Rectangle 2"/>
          <p:cNvSpPr/>
          <p:nvPr/>
        </p:nvSpPr>
        <p:spPr>
          <a:xfrm>
            <a:off x="228600" y="685800"/>
            <a:ext cx="8686800" cy="4343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685800"/>
            <a:ext cx="8686800" cy="4343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5" name="Rectangle 4"/>
          <p:cNvSpPr/>
          <p:nvPr/>
        </p:nvSpPr>
        <p:spPr>
          <a:xfrm>
            <a:off x="914400" y="685800"/>
            <a:ext cx="73152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1066800" y="6858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Rectangle 6"/>
          <p:cNvSpPr/>
          <p:nvPr/>
        </p:nvSpPr>
        <p:spPr>
          <a:xfrm>
            <a:off x="1066800" y="6858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ectangle 7"/>
          <p:cNvSpPr/>
          <p:nvPr/>
        </p:nvSpPr>
        <p:spPr>
          <a:xfrm>
            <a:off x="1162050" y="6858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Rounded Rectangle 8"/>
          <p:cNvSpPr/>
          <p:nvPr/>
        </p:nvSpPr>
        <p:spPr>
          <a:xfrm>
            <a:off x="1066800" y="6858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1066800" y="6858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1</a:t>
            </a:r>
          </a:p>
        </p:txBody>
      </p:sp>
      <p:sp>
        <p:nvSpPr>
          <p:cNvPr id="11" name="Rectangle 10"/>
          <p:cNvSpPr/>
          <p:nvPr/>
        </p:nvSpPr>
        <p:spPr>
          <a:xfrm>
            <a:off x="1295400" y="6858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Rectangle 11"/>
          <p:cNvSpPr/>
          <p:nvPr/>
        </p:nvSpPr>
        <p:spPr>
          <a:xfrm>
            <a:off x="1447800" y="6858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1600200" y="6858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Introduction to AI</a:t>
            </a:r>
          </a:p>
        </p:txBody>
      </p:sp>
      <p:sp>
        <p:nvSpPr>
          <p:cNvPr id="14" name="Rectangle 13"/>
          <p:cNvSpPr/>
          <p:nvPr/>
        </p:nvSpPr>
        <p:spPr>
          <a:xfrm>
            <a:off x="1066800" y="9525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Rectangle 14"/>
          <p:cNvSpPr/>
          <p:nvPr/>
        </p:nvSpPr>
        <p:spPr>
          <a:xfrm>
            <a:off x="1066800" y="9525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Rectangle 15"/>
          <p:cNvSpPr/>
          <p:nvPr/>
        </p:nvSpPr>
        <p:spPr>
          <a:xfrm>
            <a:off x="1162050" y="9525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Rounded Rectangle 16"/>
          <p:cNvSpPr/>
          <p:nvPr/>
        </p:nvSpPr>
        <p:spPr>
          <a:xfrm>
            <a:off x="1066800" y="9525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8" name="TextBox 17"/>
          <p:cNvSpPr txBox="1"/>
          <p:nvPr/>
        </p:nvSpPr>
        <p:spPr>
          <a:xfrm>
            <a:off x="1066800" y="9525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2</a:t>
            </a:r>
          </a:p>
        </p:txBody>
      </p:sp>
      <p:sp>
        <p:nvSpPr>
          <p:cNvPr id="19" name="Rectangle 18"/>
          <p:cNvSpPr/>
          <p:nvPr/>
        </p:nvSpPr>
        <p:spPr>
          <a:xfrm>
            <a:off x="1295400" y="9525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Rectangle 19"/>
          <p:cNvSpPr/>
          <p:nvPr/>
        </p:nvSpPr>
        <p:spPr>
          <a:xfrm>
            <a:off x="1447800" y="9525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1600200" y="9525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Types of AI</a:t>
            </a:r>
          </a:p>
        </p:txBody>
      </p:sp>
      <p:sp>
        <p:nvSpPr>
          <p:cNvPr id="22" name="Rectangle 21"/>
          <p:cNvSpPr/>
          <p:nvPr/>
        </p:nvSpPr>
        <p:spPr>
          <a:xfrm>
            <a:off x="1066800" y="12192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3" name="Rectangle 22"/>
          <p:cNvSpPr/>
          <p:nvPr/>
        </p:nvSpPr>
        <p:spPr>
          <a:xfrm>
            <a:off x="1066800" y="12192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4" name="Rectangle 23"/>
          <p:cNvSpPr/>
          <p:nvPr/>
        </p:nvSpPr>
        <p:spPr>
          <a:xfrm>
            <a:off x="1162050" y="12192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5" name="Rounded Rectangle 24"/>
          <p:cNvSpPr/>
          <p:nvPr/>
        </p:nvSpPr>
        <p:spPr>
          <a:xfrm>
            <a:off x="1066800" y="12192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6" name="TextBox 25"/>
          <p:cNvSpPr txBox="1"/>
          <p:nvPr/>
        </p:nvSpPr>
        <p:spPr>
          <a:xfrm>
            <a:off x="1066800" y="12192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3</a:t>
            </a:r>
          </a:p>
        </p:txBody>
      </p:sp>
      <p:sp>
        <p:nvSpPr>
          <p:cNvPr id="27" name="Rectangle 26"/>
          <p:cNvSpPr/>
          <p:nvPr/>
        </p:nvSpPr>
        <p:spPr>
          <a:xfrm>
            <a:off x="1295400" y="12192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8" name="Rectangle 27"/>
          <p:cNvSpPr/>
          <p:nvPr/>
        </p:nvSpPr>
        <p:spPr>
          <a:xfrm>
            <a:off x="1447800" y="12192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9" name="TextBox 28"/>
          <p:cNvSpPr txBox="1"/>
          <p:nvPr/>
        </p:nvSpPr>
        <p:spPr>
          <a:xfrm>
            <a:off x="1600200" y="12192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AI Technologies</a:t>
            </a:r>
          </a:p>
        </p:txBody>
      </p:sp>
      <p:sp>
        <p:nvSpPr>
          <p:cNvPr id="30" name="Rectangle 29"/>
          <p:cNvSpPr/>
          <p:nvPr/>
        </p:nvSpPr>
        <p:spPr>
          <a:xfrm>
            <a:off x="1066800" y="14859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1" name="Rectangle 30"/>
          <p:cNvSpPr/>
          <p:nvPr/>
        </p:nvSpPr>
        <p:spPr>
          <a:xfrm>
            <a:off x="1066800" y="14859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2" name="Rectangle 31"/>
          <p:cNvSpPr/>
          <p:nvPr/>
        </p:nvSpPr>
        <p:spPr>
          <a:xfrm>
            <a:off x="1162050" y="14859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3" name="Rounded Rectangle 32"/>
          <p:cNvSpPr/>
          <p:nvPr/>
        </p:nvSpPr>
        <p:spPr>
          <a:xfrm>
            <a:off x="1066800" y="14859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4" name="TextBox 33"/>
          <p:cNvSpPr txBox="1"/>
          <p:nvPr/>
        </p:nvSpPr>
        <p:spPr>
          <a:xfrm>
            <a:off x="1066800" y="14859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4</a:t>
            </a:r>
          </a:p>
        </p:txBody>
      </p:sp>
      <p:sp>
        <p:nvSpPr>
          <p:cNvPr id="35" name="Rectangle 34"/>
          <p:cNvSpPr/>
          <p:nvPr/>
        </p:nvSpPr>
        <p:spPr>
          <a:xfrm>
            <a:off x="1295400" y="14859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6" name="Rectangle 35"/>
          <p:cNvSpPr/>
          <p:nvPr/>
        </p:nvSpPr>
        <p:spPr>
          <a:xfrm>
            <a:off x="1447800" y="14859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7" name="TextBox 36"/>
          <p:cNvSpPr txBox="1"/>
          <p:nvPr/>
        </p:nvSpPr>
        <p:spPr>
          <a:xfrm>
            <a:off x="1600200" y="14859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Ethical Considerations in AI</a:t>
            </a:r>
          </a:p>
        </p:txBody>
      </p:sp>
      <p:sp>
        <p:nvSpPr>
          <p:cNvPr id="38" name="Rectangle 37"/>
          <p:cNvSpPr/>
          <p:nvPr/>
        </p:nvSpPr>
        <p:spPr>
          <a:xfrm>
            <a:off x="1066800" y="17526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9" name="Rectangle 38"/>
          <p:cNvSpPr/>
          <p:nvPr/>
        </p:nvSpPr>
        <p:spPr>
          <a:xfrm>
            <a:off x="1066800" y="17526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0" name="Rectangle 39"/>
          <p:cNvSpPr/>
          <p:nvPr/>
        </p:nvSpPr>
        <p:spPr>
          <a:xfrm>
            <a:off x="1162050" y="17526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1" name="Rounded Rectangle 40"/>
          <p:cNvSpPr/>
          <p:nvPr/>
        </p:nvSpPr>
        <p:spPr>
          <a:xfrm>
            <a:off x="1066800" y="17526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2" name="TextBox 41"/>
          <p:cNvSpPr txBox="1"/>
          <p:nvPr/>
        </p:nvSpPr>
        <p:spPr>
          <a:xfrm>
            <a:off x="1066800" y="17526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5</a:t>
            </a:r>
          </a:p>
        </p:txBody>
      </p:sp>
      <p:sp>
        <p:nvSpPr>
          <p:cNvPr id="43" name="Rectangle 42"/>
          <p:cNvSpPr/>
          <p:nvPr/>
        </p:nvSpPr>
        <p:spPr>
          <a:xfrm>
            <a:off x="1295400" y="17526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4" name="Rectangle 43"/>
          <p:cNvSpPr/>
          <p:nvPr/>
        </p:nvSpPr>
        <p:spPr>
          <a:xfrm>
            <a:off x="1447800" y="17526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5" name="TextBox 44"/>
          <p:cNvSpPr txBox="1"/>
          <p:nvPr/>
        </p:nvSpPr>
        <p:spPr>
          <a:xfrm>
            <a:off x="1600200" y="17526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AI and Automation</a:t>
            </a:r>
          </a:p>
        </p:txBody>
      </p:sp>
      <p:sp>
        <p:nvSpPr>
          <p:cNvPr id="46" name="Rectangle 45"/>
          <p:cNvSpPr/>
          <p:nvPr/>
        </p:nvSpPr>
        <p:spPr>
          <a:xfrm>
            <a:off x="1066800" y="20193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7" name="Rectangle 46"/>
          <p:cNvSpPr/>
          <p:nvPr/>
        </p:nvSpPr>
        <p:spPr>
          <a:xfrm>
            <a:off x="1066800" y="20193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8" name="Rectangle 47"/>
          <p:cNvSpPr/>
          <p:nvPr/>
        </p:nvSpPr>
        <p:spPr>
          <a:xfrm>
            <a:off x="1162050" y="20193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9" name="Rounded Rectangle 48"/>
          <p:cNvSpPr/>
          <p:nvPr/>
        </p:nvSpPr>
        <p:spPr>
          <a:xfrm>
            <a:off x="1066800" y="20193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0" name="TextBox 49"/>
          <p:cNvSpPr txBox="1"/>
          <p:nvPr/>
        </p:nvSpPr>
        <p:spPr>
          <a:xfrm>
            <a:off x="1066800" y="20193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6</a:t>
            </a:r>
          </a:p>
        </p:txBody>
      </p:sp>
      <p:sp>
        <p:nvSpPr>
          <p:cNvPr id="51" name="Rectangle 50"/>
          <p:cNvSpPr/>
          <p:nvPr/>
        </p:nvSpPr>
        <p:spPr>
          <a:xfrm>
            <a:off x="1295400" y="20193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2" name="Rectangle 51"/>
          <p:cNvSpPr/>
          <p:nvPr/>
        </p:nvSpPr>
        <p:spPr>
          <a:xfrm>
            <a:off x="1447800" y="20193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3" name="TextBox 52"/>
          <p:cNvSpPr txBox="1"/>
          <p:nvPr/>
        </p:nvSpPr>
        <p:spPr>
          <a:xfrm>
            <a:off x="1600200" y="20193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AI in Healthcare</a:t>
            </a:r>
          </a:p>
        </p:txBody>
      </p:sp>
      <p:sp>
        <p:nvSpPr>
          <p:cNvPr id="54" name="Rectangle 53"/>
          <p:cNvSpPr/>
          <p:nvPr/>
        </p:nvSpPr>
        <p:spPr>
          <a:xfrm>
            <a:off x="1066800" y="22860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5" name="Rectangle 54"/>
          <p:cNvSpPr/>
          <p:nvPr/>
        </p:nvSpPr>
        <p:spPr>
          <a:xfrm>
            <a:off x="1066800" y="22860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6" name="Rectangle 55"/>
          <p:cNvSpPr/>
          <p:nvPr/>
        </p:nvSpPr>
        <p:spPr>
          <a:xfrm>
            <a:off x="1162050" y="22860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7" name="Rounded Rectangle 56"/>
          <p:cNvSpPr/>
          <p:nvPr/>
        </p:nvSpPr>
        <p:spPr>
          <a:xfrm>
            <a:off x="1066800" y="22860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8" name="TextBox 57"/>
          <p:cNvSpPr txBox="1"/>
          <p:nvPr/>
        </p:nvSpPr>
        <p:spPr>
          <a:xfrm>
            <a:off x="1066800" y="22860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7</a:t>
            </a:r>
          </a:p>
        </p:txBody>
      </p:sp>
      <p:sp>
        <p:nvSpPr>
          <p:cNvPr id="59" name="Rectangle 58"/>
          <p:cNvSpPr/>
          <p:nvPr/>
        </p:nvSpPr>
        <p:spPr>
          <a:xfrm>
            <a:off x="1295400" y="22860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0" name="Rectangle 59"/>
          <p:cNvSpPr/>
          <p:nvPr/>
        </p:nvSpPr>
        <p:spPr>
          <a:xfrm>
            <a:off x="1447800" y="22860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1" name="TextBox 60"/>
          <p:cNvSpPr txBox="1"/>
          <p:nvPr/>
        </p:nvSpPr>
        <p:spPr>
          <a:xfrm>
            <a:off x="1600200" y="22860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AI in Finance</a:t>
            </a:r>
          </a:p>
        </p:txBody>
      </p:sp>
      <p:sp>
        <p:nvSpPr>
          <p:cNvPr id="62" name="Rectangle 61"/>
          <p:cNvSpPr/>
          <p:nvPr/>
        </p:nvSpPr>
        <p:spPr>
          <a:xfrm>
            <a:off x="1066800" y="25527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3" name="Rectangle 62"/>
          <p:cNvSpPr/>
          <p:nvPr/>
        </p:nvSpPr>
        <p:spPr>
          <a:xfrm>
            <a:off x="1066800" y="25527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4" name="Rectangle 63"/>
          <p:cNvSpPr/>
          <p:nvPr/>
        </p:nvSpPr>
        <p:spPr>
          <a:xfrm>
            <a:off x="1162050" y="25527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5" name="Rounded Rectangle 64"/>
          <p:cNvSpPr/>
          <p:nvPr/>
        </p:nvSpPr>
        <p:spPr>
          <a:xfrm>
            <a:off x="1066800" y="25527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6" name="TextBox 65"/>
          <p:cNvSpPr txBox="1"/>
          <p:nvPr/>
        </p:nvSpPr>
        <p:spPr>
          <a:xfrm>
            <a:off x="1066800" y="25527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8</a:t>
            </a:r>
          </a:p>
        </p:txBody>
      </p:sp>
      <p:sp>
        <p:nvSpPr>
          <p:cNvPr id="67" name="Rectangle 66"/>
          <p:cNvSpPr/>
          <p:nvPr/>
        </p:nvSpPr>
        <p:spPr>
          <a:xfrm>
            <a:off x="1295400" y="25527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8" name="Rectangle 67"/>
          <p:cNvSpPr/>
          <p:nvPr/>
        </p:nvSpPr>
        <p:spPr>
          <a:xfrm>
            <a:off x="1447800" y="25527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9" name="TextBox 68"/>
          <p:cNvSpPr txBox="1"/>
          <p:nvPr/>
        </p:nvSpPr>
        <p:spPr>
          <a:xfrm>
            <a:off x="1600200" y="25527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AI in Education</a:t>
            </a:r>
          </a:p>
        </p:txBody>
      </p:sp>
      <p:sp>
        <p:nvSpPr>
          <p:cNvPr id="70" name="Rectangle 69"/>
          <p:cNvSpPr/>
          <p:nvPr/>
        </p:nvSpPr>
        <p:spPr>
          <a:xfrm>
            <a:off x="1066800" y="28194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1" name="Rectangle 70"/>
          <p:cNvSpPr/>
          <p:nvPr/>
        </p:nvSpPr>
        <p:spPr>
          <a:xfrm>
            <a:off x="1066800" y="28194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2" name="Rectangle 71"/>
          <p:cNvSpPr/>
          <p:nvPr/>
        </p:nvSpPr>
        <p:spPr>
          <a:xfrm>
            <a:off x="1162050" y="28194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3" name="Rounded Rectangle 72"/>
          <p:cNvSpPr/>
          <p:nvPr/>
        </p:nvSpPr>
        <p:spPr>
          <a:xfrm>
            <a:off x="1066800" y="28194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4" name="TextBox 73"/>
          <p:cNvSpPr txBox="1"/>
          <p:nvPr/>
        </p:nvSpPr>
        <p:spPr>
          <a:xfrm>
            <a:off x="1066800" y="28194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9</a:t>
            </a:r>
          </a:p>
        </p:txBody>
      </p:sp>
      <p:sp>
        <p:nvSpPr>
          <p:cNvPr id="75" name="Rectangle 74"/>
          <p:cNvSpPr/>
          <p:nvPr/>
        </p:nvSpPr>
        <p:spPr>
          <a:xfrm>
            <a:off x="1295400" y="28194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6" name="Rectangle 75"/>
          <p:cNvSpPr/>
          <p:nvPr/>
        </p:nvSpPr>
        <p:spPr>
          <a:xfrm>
            <a:off x="1447800" y="28194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7" name="TextBox 76"/>
          <p:cNvSpPr txBox="1"/>
          <p:nvPr/>
        </p:nvSpPr>
        <p:spPr>
          <a:xfrm>
            <a:off x="1600200" y="28194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AI and Creativity</a:t>
            </a:r>
          </a:p>
        </p:txBody>
      </p:sp>
      <p:sp>
        <p:nvSpPr>
          <p:cNvPr id="78" name="Rectangle 77"/>
          <p:cNvSpPr/>
          <p:nvPr/>
        </p:nvSpPr>
        <p:spPr>
          <a:xfrm>
            <a:off x="1066800" y="30861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9" name="Rectangle 78"/>
          <p:cNvSpPr/>
          <p:nvPr/>
        </p:nvSpPr>
        <p:spPr>
          <a:xfrm>
            <a:off x="1066800" y="30861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0" name="Rectangle 79"/>
          <p:cNvSpPr/>
          <p:nvPr/>
        </p:nvSpPr>
        <p:spPr>
          <a:xfrm>
            <a:off x="1162050" y="30861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1" name="Rounded Rectangle 80"/>
          <p:cNvSpPr/>
          <p:nvPr/>
        </p:nvSpPr>
        <p:spPr>
          <a:xfrm>
            <a:off x="1066800" y="30861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2" name="TextBox 81"/>
          <p:cNvSpPr txBox="1"/>
          <p:nvPr/>
        </p:nvSpPr>
        <p:spPr>
          <a:xfrm>
            <a:off x="1066800" y="30861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10</a:t>
            </a:r>
          </a:p>
        </p:txBody>
      </p:sp>
      <p:sp>
        <p:nvSpPr>
          <p:cNvPr id="83" name="Rectangle 82"/>
          <p:cNvSpPr/>
          <p:nvPr/>
        </p:nvSpPr>
        <p:spPr>
          <a:xfrm>
            <a:off x="1295400" y="30861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4" name="Rectangle 83"/>
          <p:cNvSpPr/>
          <p:nvPr/>
        </p:nvSpPr>
        <p:spPr>
          <a:xfrm>
            <a:off x="1447800" y="30861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5" name="TextBox 84"/>
          <p:cNvSpPr txBox="1"/>
          <p:nvPr/>
        </p:nvSpPr>
        <p:spPr>
          <a:xfrm>
            <a:off x="1600200" y="30861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Future Trends in AI</a:t>
            </a:r>
          </a:p>
        </p:txBody>
      </p:sp>
      <p:sp>
        <p:nvSpPr>
          <p:cNvPr id="86" name="Rectangle 85"/>
          <p:cNvSpPr/>
          <p:nvPr/>
        </p:nvSpPr>
        <p:spPr>
          <a:xfrm>
            <a:off x="1066800" y="33528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7" name="Rectangle 86"/>
          <p:cNvSpPr/>
          <p:nvPr/>
        </p:nvSpPr>
        <p:spPr>
          <a:xfrm>
            <a:off x="1066800" y="33528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8" name="Rectangle 87"/>
          <p:cNvSpPr/>
          <p:nvPr/>
        </p:nvSpPr>
        <p:spPr>
          <a:xfrm>
            <a:off x="1162050" y="33528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9" name="Rounded Rectangle 88"/>
          <p:cNvSpPr/>
          <p:nvPr/>
        </p:nvSpPr>
        <p:spPr>
          <a:xfrm>
            <a:off x="1066800" y="33528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0" name="TextBox 89"/>
          <p:cNvSpPr txBox="1"/>
          <p:nvPr/>
        </p:nvSpPr>
        <p:spPr>
          <a:xfrm>
            <a:off x="1066800" y="33528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11</a:t>
            </a:r>
          </a:p>
        </p:txBody>
      </p:sp>
      <p:sp>
        <p:nvSpPr>
          <p:cNvPr id="91" name="Rectangle 90"/>
          <p:cNvSpPr/>
          <p:nvPr/>
        </p:nvSpPr>
        <p:spPr>
          <a:xfrm>
            <a:off x="1295400" y="33528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2" name="Rectangle 91"/>
          <p:cNvSpPr/>
          <p:nvPr/>
        </p:nvSpPr>
        <p:spPr>
          <a:xfrm>
            <a:off x="1447800" y="33528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3" name="TextBox 92"/>
          <p:cNvSpPr txBox="1"/>
          <p:nvPr/>
        </p:nvSpPr>
        <p:spPr>
          <a:xfrm>
            <a:off x="1600200" y="33528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Challenges Ahead</a:t>
            </a:r>
          </a:p>
        </p:txBody>
      </p:sp>
      <p:sp>
        <p:nvSpPr>
          <p:cNvPr id="94" name="Rectangle 93"/>
          <p:cNvSpPr/>
          <p:nvPr/>
        </p:nvSpPr>
        <p:spPr>
          <a:xfrm>
            <a:off x="1066800" y="3619500"/>
            <a:ext cx="70104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5" name="Rectangle 94"/>
          <p:cNvSpPr/>
          <p:nvPr/>
        </p:nvSpPr>
        <p:spPr>
          <a:xfrm>
            <a:off x="1066800" y="3619500"/>
            <a:ext cx="2286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6" name="Rectangle 95"/>
          <p:cNvSpPr/>
          <p:nvPr/>
        </p:nvSpPr>
        <p:spPr>
          <a:xfrm>
            <a:off x="1162050" y="3619500"/>
            <a:ext cx="38100" cy="2667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7" name="Rounded Rectangle 96"/>
          <p:cNvSpPr/>
          <p:nvPr/>
        </p:nvSpPr>
        <p:spPr>
          <a:xfrm>
            <a:off x="1066800" y="3619500"/>
            <a:ext cx="228600" cy="228600"/>
          </a:xfrm>
          <a:prstGeom prst="roundRect">
            <a:avLst>
              <a:gd name="adj" fmla="val 100000"/>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8" name="TextBox 97"/>
          <p:cNvSpPr txBox="1"/>
          <p:nvPr/>
        </p:nvSpPr>
        <p:spPr>
          <a:xfrm>
            <a:off x="1066800" y="3619500"/>
            <a:ext cx="228600" cy="228600"/>
          </a:xfrm>
          <a:prstGeom prst="rect">
            <a:avLst/>
          </a:prstGeom>
          <a:noFill/>
          <a:ln>
            <a:noFill/>
          </a:ln>
        </p:spPr>
        <p:txBody>
          <a:bodyPr wrap="square" bIns="0" lIns="0" rIns="0" tIns="0" anchor="ctr">
            <a:spAutoFit/>
          </a:bodyPr>
          <a:lstStyle/>
          <a:p>
            <a:pPr algn="ctr"/>
            <a:r>
              <a:rPr b="0" i="0" sz="1300">
                <a:solidFill>
                  <a:srgbClr val="616161"/>
                </a:solidFill>
                <a:latin typeface="Proxima Nova"/>
              </a:rPr>
              <a:t>12</a:t>
            </a:r>
          </a:p>
        </p:txBody>
      </p:sp>
      <p:sp>
        <p:nvSpPr>
          <p:cNvPr id="99" name="Rectangle 98"/>
          <p:cNvSpPr/>
          <p:nvPr/>
        </p:nvSpPr>
        <p:spPr>
          <a:xfrm>
            <a:off x="1295400" y="3619500"/>
            <a:ext cx="67818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0" name="Rectangle 99"/>
          <p:cNvSpPr/>
          <p:nvPr/>
        </p:nvSpPr>
        <p:spPr>
          <a:xfrm>
            <a:off x="1447800" y="3619500"/>
            <a:ext cx="6629400" cy="2286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1" name="TextBox 100"/>
          <p:cNvSpPr txBox="1"/>
          <p:nvPr/>
        </p:nvSpPr>
        <p:spPr>
          <a:xfrm>
            <a:off x="1600200" y="3619500"/>
            <a:ext cx="6477000" cy="228600"/>
          </a:xfrm>
          <a:prstGeom prst="rect">
            <a:avLst/>
          </a:prstGeom>
          <a:noFill/>
          <a:ln>
            <a:noFill/>
          </a:ln>
        </p:spPr>
        <p:txBody>
          <a:bodyPr wrap="square" bIns="0" lIns="0" rIns="0" tIns="0" anchor="t">
            <a:spAutoFit/>
          </a:bodyPr>
          <a:lstStyle/>
          <a:p>
            <a:pPr algn="l"/>
            <a:r>
              <a:rPr b="0" i="0" sz="1500">
                <a:solidFill>
                  <a:srgbClr val="616161"/>
                </a:solidFill>
                <a:latin typeface="Proxima Nova"/>
              </a:rPr>
              <a:t>Conclusion: Shaping the Future of AI</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Introduction to AI</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5" name="Rectangle 4"/>
          <p:cNvSpPr/>
          <p:nvPr/>
        </p:nvSpPr>
        <p:spPr>
          <a:xfrm>
            <a:off x="228600" y="1508670"/>
            <a:ext cx="8686800"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296346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Definition of AI:</a:t>
            </a:r>
            <a:r>
              <a:rPr b="0" i="0" sz="1300">
                <a:solidFill>
                  <a:srgbClr val="616161"/>
                </a:solidFill>
                <a:latin typeface="Proxima Nova"/>
              </a:rPr>
              <a:t> Artificial Intelligence refers to the simulation of human intelligence processes by machines, such as learning, reasoning, and self-correction.</a:t>
            </a:r>
          </a:p>
          <a:p>
            <a:pPr lvl="1" algn="l" marL="228600" indent="-91440">
              <a:spcBef>
                <a:spcPts val="1200"/>
              </a:spcBef>
              <a:spcAft>
                <a:spcPts val="0"/>
              </a:spcAft>
              <a:buSzPct val="100000"/>
              <a:buFont typeface="Arial"/>
              <a:buChar char="•"/>
            </a:pPr>
            <a:r>
              <a:rPr b="1" i="0" sz="1300">
                <a:solidFill>
                  <a:srgbClr val="616161"/>
                </a:solidFill>
                <a:latin typeface="Proxima Nova"/>
              </a:rPr>
              <a:t>Evolution of AI:</a:t>
            </a:r>
            <a:r>
              <a:rPr b="0" i="0" sz="1300">
                <a:solidFill>
                  <a:srgbClr val="616161"/>
                </a:solidFill>
                <a:latin typeface="Proxima Nova"/>
              </a:rPr>
              <a:t> AI has evolved from rule-based systems to neural networks and deep learning, enabling more complex decision-making and problem-solving abilities.</a:t>
            </a:r>
          </a:p>
          <a:p>
            <a:pPr lvl="1" algn="l" marL="228600" indent="-91440">
              <a:spcBef>
                <a:spcPts val="1200"/>
              </a:spcBef>
              <a:spcAft>
                <a:spcPts val="0"/>
              </a:spcAft>
              <a:buSzPct val="100000"/>
              <a:buFont typeface="Arial"/>
              <a:buChar char="•"/>
            </a:pPr>
            <a:r>
              <a:rPr b="1" i="0" sz="1300">
                <a:solidFill>
                  <a:srgbClr val="616161"/>
                </a:solidFill>
                <a:latin typeface="Proxima Nova"/>
              </a:rPr>
              <a:t>Current Applications of AI:</a:t>
            </a:r>
            <a:r>
              <a:rPr b="0" i="0" sz="1300">
                <a:solidFill>
                  <a:srgbClr val="616161"/>
                </a:solidFill>
                <a:latin typeface="Proxima Nova"/>
              </a:rPr>
              <a:t> AI is currently used in various fields, including healthcare, finance, transportation, and entertainment, to automate tasks, analyze data, and improve efficiency.</a:t>
            </a:r>
          </a:p>
          <a:p/>
        </p:txBody>
      </p:sp>
      <p:sp>
        <p:nvSpPr>
          <p:cNvPr id="8" name="Rectangle 7"/>
          <p:cNvSpPr/>
          <p:nvPr/>
        </p:nvSpPr>
        <p:spPr>
          <a:xfrm>
            <a:off x="47244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8znhg8j0.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DeepMind on Unsplash</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Types of AI</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275778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Narrow AI:</a:t>
            </a:r>
            <a:r>
              <a:rPr b="0" i="0" sz="1300">
                <a:solidFill>
                  <a:srgbClr val="616161"/>
                </a:solidFill>
                <a:latin typeface="Proxima Nova"/>
              </a:rPr>
              <a:t> Narrow AI, also known as Weak AI, is designed for specific tasks and operates within a limited domain, such as image recognition or virtual assistants.</a:t>
            </a:r>
          </a:p>
          <a:p>
            <a:pPr lvl="1" algn="l" marL="228600" indent="-91440">
              <a:spcBef>
                <a:spcPts val="1200"/>
              </a:spcBef>
              <a:spcAft>
                <a:spcPts val="0"/>
              </a:spcAft>
              <a:buSzPct val="100000"/>
              <a:buFont typeface="Arial"/>
              <a:buChar char="•"/>
            </a:pPr>
            <a:r>
              <a:rPr b="1" i="0" sz="1300">
                <a:solidFill>
                  <a:srgbClr val="616161"/>
                </a:solidFill>
                <a:latin typeface="Proxima Nova"/>
              </a:rPr>
              <a:t>General AI:</a:t>
            </a:r>
            <a:r>
              <a:rPr b="0" i="0" sz="1300">
                <a:solidFill>
                  <a:srgbClr val="616161"/>
                </a:solidFill>
                <a:latin typeface="Proxima Nova"/>
              </a:rPr>
              <a:t> General AI, or Strong AI, possesses human-like cognitive abilities and can perform any intellectual task that a human can do.</a:t>
            </a:r>
          </a:p>
          <a:p>
            <a:pPr lvl="1" algn="l" marL="228600" indent="-91440">
              <a:spcBef>
                <a:spcPts val="1200"/>
              </a:spcBef>
              <a:spcAft>
                <a:spcPts val="0"/>
              </a:spcAft>
              <a:buSzPct val="100000"/>
              <a:buFont typeface="Arial"/>
              <a:buChar char="•"/>
            </a:pPr>
            <a:r>
              <a:rPr b="1" i="0" sz="1300">
                <a:solidFill>
                  <a:srgbClr val="616161"/>
                </a:solidFill>
                <a:latin typeface="Proxima Nova"/>
              </a:rPr>
              <a:t>Superintelligent AI:</a:t>
            </a:r>
            <a:r>
              <a:rPr b="0" i="0" sz="1300">
                <a:solidFill>
                  <a:srgbClr val="616161"/>
                </a:solidFill>
                <a:latin typeface="Proxima Nova"/>
              </a:rPr>
              <a:t> Superintelligent AI surpasses human intelligence and capabilities, potentially leading to unprecedented advancements or existential risks.</a:t>
            </a:r>
          </a:p>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7v5nt6j6.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DeepMind on Unsplash</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AI Technologies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200">
                <a:solidFill>
                  <a:srgbClr val="616161"/>
                </a:solidFill>
                <a:latin typeface="Proxima Nova"/>
              </a:defRPr>
            </a:pPr>
          </a:p>
        </p:txBody>
      </p:sp>
      <p:sp>
        <p:nvSpPr>
          <p:cNvPr id="5" name="Rectangle 4"/>
          <p:cNvSpPr/>
          <p:nvPr/>
        </p:nvSpPr>
        <p:spPr>
          <a:xfrm>
            <a:off x="228600" y="1508670"/>
            <a:ext cx="8686800" cy="3135213"/>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3135213"/>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3135213"/>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200">
                <a:solidFill>
                  <a:srgbClr val="616161"/>
                </a:solidFill>
                <a:latin typeface="Proxima Nova"/>
              </a:rPr>
              <a:t>Machine Learning:</a:t>
            </a:r>
            <a:r>
              <a:rPr b="0" i="0" sz="1200">
                <a:solidFill>
                  <a:srgbClr val="616161"/>
                </a:solidFill>
                <a:latin typeface="Proxima Nova"/>
              </a:rPr>
              <a:t> Machine Learning enables systems to learn and improve from experience without being explicitly programmed, using algorithms to analyze data and make predictions.</a:t>
            </a:r>
          </a:p>
          <a:p>
            <a:pPr lvl="1" algn="l" marL="228600" indent="-91440">
              <a:spcBef>
                <a:spcPts val="1200"/>
              </a:spcBef>
              <a:spcAft>
                <a:spcPts val="0"/>
              </a:spcAft>
              <a:buSzPct val="100000"/>
              <a:buFont typeface="Arial"/>
              <a:buChar char="•"/>
            </a:pPr>
            <a:r>
              <a:rPr b="1" i="0" sz="1200">
                <a:solidFill>
                  <a:srgbClr val="616161"/>
                </a:solidFill>
                <a:latin typeface="Proxima Nova"/>
              </a:rPr>
              <a:t>Neural Networks:</a:t>
            </a:r>
            <a:r>
              <a:rPr b="0" i="0" sz="1200">
                <a:solidFill>
                  <a:srgbClr val="616161"/>
                </a:solidFill>
                <a:latin typeface="Proxima Nova"/>
              </a:rPr>
              <a:t> Neural Networks are AI models inspired by the human brain's structure, capable of processing complex data inputs and learning patterns for tasks like image recognition and language translation.</a:t>
            </a:r>
          </a:p>
          <a:p>
            <a:pPr lvl="1" algn="l" marL="228600" indent="-91440">
              <a:spcBef>
                <a:spcPts val="1200"/>
              </a:spcBef>
              <a:spcAft>
                <a:spcPts val="0"/>
              </a:spcAft>
              <a:buSzPct val="100000"/>
              <a:buFont typeface="Arial"/>
              <a:buChar char="•"/>
            </a:pPr>
            <a:r>
              <a:rPr b="1" i="0" sz="1200">
                <a:solidFill>
                  <a:srgbClr val="616161"/>
                </a:solidFill>
                <a:latin typeface="Proxima Nova"/>
              </a:rPr>
              <a:t>Natural Language Processing:</a:t>
            </a:r>
            <a:r>
              <a:rPr b="0" i="0" sz="1200">
                <a:solidFill>
                  <a:srgbClr val="616161"/>
                </a:solidFill>
                <a:latin typeface="Proxima Nova"/>
              </a:rPr>
              <a:t> Natural Language Processing focuses on enabling machines to understand, interpret, and generate human language, facilitating communication between humans and computers.</a:t>
            </a:r>
          </a:p>
          <a:p/>
        </p:txBody>
      </p:sp>
      <p:sp>
        <p:nvSpPr>
          <p:cNvPr id="8" name="Rectangle 7"/>
          <p:cNvSpPr/>
          <p:nvPr/>
        </p:nvSpPr>
        <p:spPr>
          <a:xfrm>
            <a:off x="4724400" y="1508670"/>
            <a:ext cx="4190999" cy="3135213"/>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iq9_scbi.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Jonathan Kemper on Unsplash</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Ethical Considerations in AI</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5" name="Rectangle 4"/>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228600" y="1508670"/>
            <a:ext cx="8686800" cy="2140743"/>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Bias in AI:</a:t>
            </a:r>
            <a:r>
              <a:rPr b="0" i="0" sz="1300">
                <a:solidFill>
                  <a:srgbClr val="616161"/>
                </a:solidFill>
                <a:latin typeface="Proxima Nova"/>
              </a:rPr>
              <a:t> AI algorithms can inherit biases from the data they are trained on, leading to discriminatory outcomes. It is crucial to address and mitigate bias to ensure fairness and equality in AI applications.</a:t>
            </a:r>
          </a:p>
          <a:p>
            <a:pPr lvl="1" algn="l" marL="228600" indent="-91440">
              <a:spcBef>
                <a:spcPts val="1200"/>
              </a:spcBef>
              <a:spcAft>
                <a:spcPts val="0"/>
              </a:spcAft>
              <a:buSzPct val="100000"/>
              <a:buFont typeface="Arial"/>
              <a:buChar char="•"/>
            </a:pPr>
            <a:r>
              <a:rPr b="1" i="0" sz="1300">
                <a:solidFill>
                  <a:srgbClr val="616161"/>
                </a:solidFill>
                <a:latin typeface="Proxima Nova"/>
              </a:rPr>
              <a:t>Privacy Concerns:</a:t>
            </a:r>
            <a:r>
              <a:rPr b="0" i="0" sz="1300">
                <a:solidFill>
                  <a:srgbClr val="616161"/>
                </a:solidFill>
                <a:latin typeface="Proxima Nova"/>
              </a:rPr>
              <a:t> AI systems often involve processing sensitive data, raising concerns about data privacy and potential misuse. Robust privacy protection mechanisms and data anonymization techniques are essential to maintain user trust and compliance with privacy regulations.</a:t>
            </a:r>
          </a:p>
          <a:p>
            <a:pPr lvl="1" algn="l" marL="228600" indent="-91440">
              <a:spcBef>
                <a:spcPts val="1200"/>
              </a:spcBef>
              <a:spcAft>
                <a:spcPts val="0"/>
              </a:spcAft>
              <a:buSzPct val="100000"/>
              <a:buFont typeface="Arial"/>
              <a:buChar char="•"/>
            </a:pPr>
            <a:r>
              <a:rPr b="1" i="0" sz="1300">
                <a:solidFill>
                  <a:srgbClr val="616161"/>
                </a:solidFill>
                <a:latin typeface="Proxima Nova"/>
              </a:rPr>
              <a:t>Accountability in AI:</a:t>
            </a:r>
            <a:r>
              <a:rPr b="0" i="0" sz="1300">
                <a:solidFill>
                  <a:srgbClr val="616161"/>
                </a:solidFill>
                <a:latin typeface="Proxima Nova"/>
              </a:rPr>
              <a:t> Determining accountability in AI decision-making processes can be challenging due to the complexity of AI systems. Establishing clear lines of responsibility and transparency in AI development and deployment is crucial to ensure ethical AI practices.</a:t>
            </a:r>
          </a:p>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AI and Automation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000">
                <a:solidFill>
                  <a:srgbClr val="616161"/>
                </a:solidFill>
                <a:latin typeface="Proxima Nova"/>
              </a:defRPr>
            </a:pPr>
          </a:p>
        </p:txBody>
      </p:sp>
      <p:sp>
        <p:nvSpPr>
          <p:cNvPr id="5" name="Rectangle 4"/>
          <p:cNvSpPr/>
          <p:nvPr/>
        </p:nvSpPr>
        <p:spPr>
          <a:xfrm>
            <a:off x="228600" y="1508670"/>
            <a:ext cx="8686800" cy="2808089"/>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2808089"/>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2808089"/>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000">
                <a:solidFill>
                  <a:srgbClr val="616161"/>
                </a:solidFill>
                <a:latin typeface="Proxima Nova"/>
              </a:rPr>
              <a:t>Job Displacement:</a:t>
            </a:r>
            <a:r>
              <a:rPr b="0" i="0" sz="1000">
                <a:solidFill>
                  <a:srgbClr val="616161"/>
                </a:solidFill>
                <a:latin typeface="Proxima Nova"/>
              </a:rPr>
              <a:t> The integration of AI and automation may lead to changes in the labor market, with some jobs being automated and potentially displaced. Reskilling and upskilling programs are essential to mitigate the impact on workers and enable them to adapt to new roles.</a:t>
            </a:r>
          </a:p>
          <a:p>
            <a:pPr lvl="1" algn="l" marL="228600" indent="-91440">
              <a:spcBef>
                <a:spcPts val="1200"/>
              </a:spcBef>
              <a:spcAft>
                <a:spcPts val="0"/>
              </a:spcAft>
              <a:buSzPct val="100000"/>
              <a:buFont typeface="Arial"/>
              <a:buChar char="•"/>
            </a:pPr>
            <a:r>
              <a:rPr b="1" i="0" sz="1000">
                <a:solidFill>
                  <a:srgbClr val="616161"/>
                </a:solidFill>
                <a:latin typeface="Proxima Nova"/>
              </a:rPr>
              <a:t>Efficiency and Productivity:</a:t>
            </a:r>
            <a:r>
              <a:rPr b="0" i="0" sz="1000">
                <a:solidFill>
                  <a:srgbClr val="616161"/>
                </a:solidFill>
                <a:latin typeface="Proxima Nova"/>
              </a:rPr>
              <a:t> AI-powered automation can improve operational efficiency and productivity by streamlining processes, reducing errors, and enabling faster decision-making. Organizations can benefit from cost savings and enhanced performance through the implementation of AI technologies.</a:t>
            </a:r>
          </a:p>
          <a:p>
            <a:pPr lvl="1" algn="l" marL="228600" indent="-91440">
              <a:spcBef>
                <a:spcPts val="1200"/>
              </a:spcBef>
              <a:spcAft>
                <a:spcPts val="0"/>
              </a:spcAft>
              <a:buSzPct val="100000"/>
              <a:buFont typeface="Arial"/>
              <a:buChar char="•"/>
            </a:pPr>
            <a:r>
              <a:rPr b="1" i="0" sz="1000">
                <a:solidFill>
                  <a:srgbClr val="616161"/>
                </a:solidFill>
                <a:latin typeface="Proxima Nova"/>
              </a:rPr>
              <a:t>Challenges of Transition:</a:t>
            </a:r>
            <a:r>
              <a:rPr b="0" i="0" sz="1000">
                <a:solidFill>
                  <a:srgbClr val="616161"/>
                </a:solidFill>
                <a:latin typeface="Proxima Nova"/>
              </a:rPr>
              <a:t> The transition to AI-driven automation poses challenges such as workforce readiness, ethical considerations, and potential resistance to change. Effective change management strategies and stakeholder engagement are crucial for successful adoption and integration of AI technologies.</a:t>
            </a:r>
          </a:p>
          <a:p/>
        </p:txBody>
      </p:sp>
      <p:sp>
        <p:nvSpPr>
          <p:cNvPr id="8" name="Rectangle 7"/>
          <p:cNvSpPr/>
          <p:nvPr/>
        </p:nvSpPr>
        <p:spPr>
          <a:xfrm>
            <a:off x="4724400" y="1508670"/>
            <a:ext cx="4190999" cy="2808089"/>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6300aym6.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CHO TAKU on Unsplash</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AI in Healthcare</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000">
                <a:solidFill>
                  <a:srgbClr val="616161"/>
                </a:solidFill>
                <a:latin typeface="Proxima Nova"/>
              </a:defRPr>
            </a:pPr>
          </a:p>
        </p:txBody>
      </p:sp>
      <p:sp>
        <p:nvSpPr>
          <p:cNvPr id="5" name="Rectangle 4"/>
          <p:cNvSpPr/>
          <p:nvPr/>
        </p:nvSpPr>
        <p:spPr>
          <a:xfrm>
            <a:off x="228600" y="1508670"/>
            <a:ext cx="8686800" cy="29799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29799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297998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000">
                <a:solidFill>
                  <a:srgbClr val="616161"/>
                </a:solidFill>
                <a:latin typeface="Proxima Nova"/>
              </a:rPr>
              <a:t>Diagnostic Accuracy:</a:t>
            </a:r>
            <a:r>
              <a:rPr b="0" i="0" sz="1000">
                <a:solidFill>
                  <a:srgbClr val="616161"/>
                </a:solidFill>
                <a:latin typeface="Proxima Nova"/>
              </a:rPr>
              <a:t> AI algorithms can analyze medical data with precision and speed, assisting healthcare professionals in accurate disease diagnosis. Improved diagnostic accuracy can lead to early intervention and better patient outcomes.</a:t>
            </a:r>
          </a:p>
          <a:p>
            <a:pPr lvl="1" algn="l" marL="228600" indent="-91440">
              <a:spcBef>
                <a:spcPts val="1200"/>
              </a:spcBef>
              <a:spcAft>
                <a:spcPts val="0"/>
              </a:spcAft>
              <a:buSzPct val="100000"/>
              <a:buFont typeface="Arial"/>
              <a:buChar char="•"/>
            </a:pPr>
            <a:r>
              <a:rPr b="1" i="0" sz="1000">
                <a:solidFill>
                  <a:srgbClr val="616161"/>
                </a:solidFill>
                <a:latin typeface="Proxima Nova"/>
              </a:rPr>
              <a:t>Treatment Personalization:</a:t>
            </a:r>
            <a:r>
              <a:rPr b="0" i="0" sz="1000">
                <a:solidFill>
                  <a:srgbClr val="616161"/>
                </a:solidFill>
                <a:latin typeface="Proxima Nova"/>
              </a:rPr>
              <a:t> AI-driven personalized treatment plans can optimize patient care by considering individual health data and preferences. Tailored treatment approaches contribute to enhanced treatment effectiveness and patient satisfaction.</a:t>
            </a:r>
          </a:p>
          <a:p>
            <a:pPr lvl="1" algn="l" marL="228600" indent="-91440">
              <a:spcBef>
                <a:spcPts val="1200"/>
              </a:spcBef>
              <a:spcAft>
                <a:spcPts val="0"/>
              </a:spcAft>
              <a:buSzPct val="100000"/>
              <a:buFont typeface="Arial"/>
              <a:buChar char="•"/>
            </a:pPr>
            <a:r>
              <a:rPr b="1" i="0" sz="1000">
                <a:solidFill>
                  <a:srgbClr val="616161"/>
                </a:solidFill>
                <a:latin typeface="Proxima Nova"/>
              </a:rPr>
              <a:t>Healthcare Management Optimization:</a:t>
            </a:r>
            <a:r>
              <a:rPr b="0" i="0" sz="1000">
                <a:solidFill>
                  <a:srgbClr val="616161"/>
                </a:solidFill>
                <a:latin typeface="Proxima Nova"/>
              </a:rPr>
              <a:t> AI systems can streamline healthcare management tasks, such as scheduling, resource allocation, and administrative processes. Automation of routine activities frees up healthcare staff to focus on patient care, improving operational efficiency.</a:t>
            </a:r>
          </a:p>
          <a:p/>
        </p:txBody>
      </p:sp>
      <p:sp>
        <p:nvSpPr>
          <p:cNvPr id="8" name="Rectangle 7"/>
          <p:cNvSpPr/>
          <p:nvPr/>
        </p:nvSpPr>
        <p:spPr>
          <a:xfrm>
            <a:off x="4724400" y="1508670"/>
            <a:ext cx="4190999" cy="29799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kqf7c3h_.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National Cancer Institute on Unsplash</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AI in Finance</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200">
                <a:solidFill>
                  <a:srgbClr val="616161"/>
                </a:solidFill>
                <a:latin typeface="Proxima Nova"/>
              </a:defRPr>
            </a:pPr>
          </a:p>
        </p:txBody>
      </p:sp>
      <p:sp>
        <p:nvSpPr>
          <p:cNvPr id="5" name="Rectangle 4"/>
          <p:cNvSpPr/>
          <p:nvPr/>
        </p:nvSpPr>
        <p:spPr>
          <a:xfrm>
            <a:off x="228600" y="1508670"/>
            <a:ext cx="8686800" cy="3053953"/>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3053953"/>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3053953"/>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200">
                <a:solidFill>
                  <a:srgbClr val="616161"/>
                </a:solidFill>
                <a:latin typeface="Proxima Nova"/>
              </a:rPr>
              <a:t>Algorithmic Trading:</a:t>
            </a:r>
            <a:r>
              <a:rPr b="0" i="0" sz="1200">
                <a:solidFill>
                  <a:srgbClr val="616161"/>
                </a:solidFill>
                <a:latin typeface="Proxima Nova"/>
              </a:rPr>
              <a:t> AI algorithms analyze market data in real-time to make trading decisions with speed and accuracy. Automated trading systems can execute trades at optimal times, maximizing returns for investors.</a:t>
            </a:r>
          </a:p>
          <a:p>
            <a:pPr lvl="1" algn="l" marL="228600" indent="-91440">
              <a:spcBef>
                <a:spcPts val="1200"/>
              </a:spcBef>
              <a:spcAft>
                <a:spcPts val="0"/>
              </a:spcAft>
              <a:buSzPct val="100000"/>
              <a:buFont typeface="Arial"/>
              <a:buChar char="•"/>
            </a:pPr>
            <a:r>
              <a:rPr b="1" i="0" sz="1200">
                <a:solidFill>
                  <a:srgbClr val="616161"/>
                </a:solidFill>
                <a:latin typeface="Proxima Nova"/>
              </a:rPr>
              <a:t>Fraud Detection:</a:t>
            </a:r>
            <a:r>
              <a:rPr b="0" i="0" sz="1200">
                <a:solidFill>
                  <a:srgbClr val="616161"/>
                </a:solidFill>
                <a:latin typeface="Proxima Nova"/>
              </a:rPr>
              <a:t> AI-powered fraud detection systems can identify suspicious patterns and anomalies in financial transactions, enabling early detection and prevention of fraudulent activities. Enhanced security measures can protect both financial institutions and customers.</a:t>
            </a:r>
          </a:p>
          <a:p>
            <a:pPr lvl="1" algn="l" marL="228600" indent="-91440">
              <a:spcBef>
                <a:spcPts val="1200"/>
              </a:spcBef>
              <a:spcAft>
                <a:spcPts val="0"/>
              </a:spcAft>
              <a:buSzPct val="100000"/>
              <a:buFont typeface="Arial"/>
              <a:buChar char="•"/>
            </a:pPr>
            <a:r>
              <a:rPr b="1" i="0" sz="1200">
                <a:solidFill>
                  <a:srgbClr val="616161"/>
                </a:solidFill>
                <a:latin typeface="Proxima Nova"/>
              </a:rPr>
              <a:t>Risk Management Strategies:</a:t>
            </a:r>
            <a:r>
              <a:rPr b="0" i="0" sz="1200">
                <a:solidFill>
                  <a:srgbClr val="616161"/>
                </a:solidFill>
                <a:latin typeface="Proxima Nova"/>
              </a:rPr>
              <a:t> AI models assess and forecast risks by analyzing vast amounts of financial data and market trends. Proactive risk management strategies based on AI insights help institutions mitigate potential financial losses and make informed decisions.</a:t>
            </a:r>
          </a:p>
          <a:p/>
        </p:txBody>
      </p:sp>
      <p:sp>
        <p:nvSpPr>
          <p:cNvPr id="8" name="Rectangle 7"/>
          <p:cNvSpPr/>
          <p:nvPr/>
        </p:nvSpPr>
        <p:spPr>
          <a:xfrm>
            <a:off x="4724400" y="1508670"/>
            <a:ext cx="4190999" cy="3053953"/>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11vdpcmo.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Shubham Dhage on Unsplash</a:t>
            </a: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63D297"/>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